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0"/>
  </p:notesMasterIdLst>
  <p:sldIdLst>
    <p:sldId id="256" r:id="rId2"/>
    <p:sldId id="280" r:id="rId3"/>
    <p:sldId id="286" r:id="rId4"/>
    <p:sldId id="283" r:id="rId5"/>
    <p:sldId id="267" r:id="rId6"/>
    <p:sldId id="282" r:id="rId7"/>
    <p:sldId id="287" r:id="rId8"/>
    <p:sldId id="291" r:id="rId9"/>
    <p:sldId id="302" r:id="rId10"/>
    <p:sldId id="270" r:id="rId11"/>
    <p:sldId id="284" r:id="rId12"/>
    <p:sldId id="303" r:id="rId13"/>
    <p:sldId id="288" r:id="rId14"/>
    <p:sldId id="289" r:id="rId15"/>
    <p:sldId id="285" r:id="rId16"/>
    <p:sldId id="290" r:id="rId17"/>
    <p:sldId id="300" r:id="rId18"/>
    <p:sldId id="301" r:id="rId19"/>
    <p:sldId id="299" r:id="rId20"/>
    <p:sldId id="292" r:id="rId21"/>
    <p:sldId id="304" r:id="rId22"/>
    <p:sldId id="293" r:id="rId23"/>
    <p:sldId id="294" r:id="rId24"/>
    <p:sldId id="297" r:id="rId25"/>
    <p:sldId id="298" r:id="rId26"/>
    <p:sldId id="268" r:id="rId27"/>
    <p:sldId id="295" r:id="rId28"/>
    <p:sldId id="296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2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9133C-9E1D-4306-8188-1C374CF83328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D4106-9B18-420C-BBCB-6C9C734A8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42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90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08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9882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042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04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244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163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86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13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70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73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3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36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9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2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24.04.2023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20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66D9D-9379-45EF-AAF4-17A2411F6E30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15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ad.k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7069" y="1971207"/>
            <a:ext cx="7661564" cy="2054852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«Профессиональный совет по аудиторской деятельности»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0453" y="4279393"/>
            <a:ext cx="8982190" cy="1881564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1300" b="1" i="1" dirty="0">
                <a:solidFill>
                  <a:schemeClr val="accent2">
                    <a:lumMod val="75000"/>
                  </a:schemeClr>
                </a:solidFill>
              </a:rPr>
              <a:t>Председатель Исполнительного коллегиального органа</a:t>
            </a:r>
          </a:p>
          <a:p>
            <a:r>
              <a:rPr lang="ru-RU" sz="1300" b="1" i="1" dirty="0">
                <a:solidFill>
                  <a:schemeClr val="accent2">
                    <a:lumMod val="75000"/>
                  </a:schemeClr>
                </a:solidFill>
              </a:rPr>
              <a:t>Профессионального совета по аудиторской деятельности</a:t>
            </a:r>
          </a:p>
          <a:p>
            <a:r>
              <a:rPr lang="ru-RU" sz="1300" b="1" i="1" dirty="0" err="1">
                <a:solidFill>
                  <a:schemeClr val="accent2">
                    <a:lumMod val="75000"/>
                  </a:schemeClr>
                </a:solidFill>
              </a:rPr>
              <a:t>Акан</a:t>
            </a:r>
            <a:r>
              <a:rPr lang="ru-RU" sz="13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300" b="1" i="1" dirty="0" err="1">
                <a:solidFill>
                  <a:schemeClr val="accent2">
                    <a:lumMod val="75000"/>
                  </a:schemeClr>
                </a:solidFill>
              </a:rPr>
              <a:t>Арыстан</a:t>
            </a:r>
            <a:r>
              <a:rPr lang="ru-RU" sz="1300" b="1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300" b="1" i="1" dirty="0" smtClean="0">
                <a:solidFill>
                  <a:schemeClr val="accent2">
                    <a:lumMod val="75000"/>
                  </a:schemeClr>
                </a:solidFill>
              </a:rPr>
              <a:t>24 апреля </a:t>
            </a:r>
            <a:r>
              <a:rPr lang="ru-RU" sz="1300" b="1" i="1" dirty="0">
                <a:solidFill>
                  <a:schemeClr val="accent2">
                    <a:lumMod val="75000"/>
                  </a:schemeClr>
                </a:solidFill>
              </a:rPr>
              <a:t>2023 г. </a:t>
            </a:r>
          </a:p>
        </p:txBody>
      </p:sp>
    </p:spTree>
    <p:extLst>
      <p:ext uri="{BB962C8B-B14F-4D97-AF65-F5344CB8AC3E}">
        <p14:creationId xmlns:p14="http://schemas.microsoft.com/office/powerpoint/2010/main" val="99970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9052" y="1549689"/>
            <a:ext cx="3922948" cy="164050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ЧЛЕНЫ КОМИТЕТА ПО КОНТРОЛЮ КАЧЕСТВА</a:t>
            </a:r>
          </a:p>
          <a:p>
            <a:pPr marL="228600" indent="-228600">
              <a:buAutoNum type="arabicParenR"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не менее двух не практикующих экспертов на срок до трех лет, обладающих опытом работы в области проведения аудита не менее десяти лет; </a:t>
            </a:r>
          </a:p>
          <a:p>
            <a:pPr marL="228600" indent="-228600">
              <a:buAutoNum type="arabicParenR"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</a:rPr>
              <a:t>не практикующие эксперты, обладающие опытом работы в области проведения аудита не менее пяти лет, имеющие квалификационное свидетельство «аудитор» и (или) один из международных сертификатов в области аудита, признанных Международной федерацией бухгалтеров</a:t>
            </a:r>
            <a:r>
              <a:rPr lang="ru-RU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9051" y="4131061"/>
            <a:ext cx="3922949" cy="15481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Привлекаемые контролеры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практикующие эксперты, обладающие опытом работы в области проведения аудита не менее </a:t>
            </a:r>
            <a:r>
              <a:rPr lang="ru-RU" sz="1000" dirty="0">
                <a:solidFill>
                  <a:schemeClr val="accent2">
                    <a:lumMod val="75000"/>
                  </a:schemeClr>
                </a:solidFill>
                <a:latin typeface="Trebuchet MS" panose="020B0603020202020204"/>
              </a:rPr>
              <a:t>двух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lang="ru-RU" sz="1000" dirty="0">
                <a:solidFill>
                  <a:schemeClr val="accent2">
                    <a:lumMod val="75000"/>
                  </a:schemeClr>
                </a:solidFill>
                <a:latin typeface="Trebuchet MS" panose="020B0603020202020204"/>
              </a:rPr>
              <a:t>лет, имеющие квалификационное свидетельство «аудитор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» и (или) один из международных сертификатов в области аудита, признанных Международной федерацией бухгалтеров.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algn="ctr"/>
            <a:endParaRPr lang="ru-RU" sz="13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35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Заголовок 16">
            <a:extLst>
              <a:ext uri="{FF2B5EF4-FFF2-40B4-BE49-F238E27FC236}">
                <a16:creationId xmlns:a16="http://schemas.microsoft.com/office/drawing/2014/main" id="{55B15633-78FD-4D8B-A9B7-B731AE3D2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51" y="499872"/>
            <a:ext cx="10701699" cy="87781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комитет по контролю качества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257800" y="1549689"/>
            <a:ext cx="5457825" cy="441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/>
              <a:t>Ержанов</a:t>
            </a:r>
            <a:r>
              <a:rPr lang="ru-RU" sz="1200" dirty="0"/>
              <a:t> </a:t>
            </a:r>
            <a:r>
              <a:rPr lang="ru-RU" sz="1200" dirty="0" err="1"/>
              <a:t>Мухтар</a:t>
            </a:r>
            <a:r>
              <a:rPr lang="ru-RU" sz="1200" dirty="0"/>
              <a:t> </a:t>
            </a:r>
            <a:r>
              <a:rPr lang="ru-RU" sz="1200" dirty="0" err="1"/>
              <a:t>Салтаевич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67325" y="2080870"/>
            <a:ext cx="5448300" cy="485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/>
              <a:t>Тулеуов</a:t>
            </a:r>
            <a:r>
              <a:rPr lang="ru-RU" sz="1200" dirty="0"/>
              <a:t> </a:t>
            </a:r>
            <a:r>
              <a:rPr lang="ru-RU" sz="1200" dirty="0" err="1"/>
              <a:t>Арман</a:t>
            </a:r>
            <a:r>
              <a:rPr lang="ru-RU" sz="1200" dirty="0"/>
              <a:t> </a:t>
            </a:r>
            <a:r>
              <a:rPr lang="ru-RU" sz="1200" dirty="0" err="1"/>
              <a:t>Орынгалиевич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57799" y="2656790"/>
            <a:ext cx="5457825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/>
              <a:t>Оксикбаев</a:t>
            </a:r>
            <a:r>
              <a:rPr lang="ru-RU" sz="1200" dirty="0"/>
              <a:t> </a:t>
            </a:r>
            <a:r>
              <a:rPr lang="ru-RU" sz="1200" dirty="0" err="1"/>
              <a:t>Омархан</a:t>
            </a:r>
            <a:r>
              <a:rPr lang="ru-RU" sz="1200" dirty="0"/>
              <a:t> </a:t>
            </a:r>
            <a:r>
              <a:rPr lang="ru-RU" sz="1200" dirty="0" err="1"/>
              <a:t>Нуртаевич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67325" y="3676650"/>
            <a:ext cx="5457825" cy="297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Список контролеров комитета по контролю качества:</a:t>
            </a:r>
          </a:p>
          <a:p>
            <a:pPr lvl="0" algn="ctr"/>
            <a:r>
              <a:rPr lang="en-US" sz="1400" dirty="0"/>
              <a:t>Сулейменова А</a:t>
            </a:r>
            <a:r>
              <a:rPr lang="ru-RU" sz="1400" dirty="0"/>
              <a:t>.</a:t>
            </a:r>
            <a:r>
              <a:rPr lang="en-US" sz="1400" dirty="0"/>
              <a:t>Д</a:t>
            </a:r>
            <a:r>
              <a:rPr lang="ru-RU" sz="1400" dirty="0"/>
              <a:t>.</a:t>
            </a:r>
            <a:endParaRPr lang="ru-RU" sz="1400" b="1" dirty="0"/>
          </a:p>
          <a:p>
            <a:pPr lvl="0" algn="ctr"/>
            <a:r>
              <a:rPr lang="en-US" sz="1400" dirty="0" err="1"/>
              <a:t>Михайлова</a:t>
            </a:r>
            <a:r>
              <a:rPr lang="en-US" sz="1400" dirty="0"/>
              <a:t> Г</a:t>
            </a:r>
            <a:r>
              <a:rPr lang="ru-RU" sz="1400" dirty="0"/>
              <a:t>.</a:t>
            </a:r>
            <a:r>
              <a:rPr lang="en-US" sz="1400" dirty="0"/>
              <a:t>Л</a:t>
            </a:r>
            <a:r>
              <a:rPr lang="ru-RU" sz="1400" dirty="0"/>
              <a:t>.</a:t>
            </a:r>
            <a:endParaRPr lang="ru-RU" sz="1400" b="1" dirty="0"/>
          </a:p>
          <a:p>
            <a:pPr lvl="0" algn="ctr"/>
            <a:r>
              <a:rPr lang="en-US" sz="1400" dirty="0"/>
              <a:t>Алгазиева Э</a:t>
            </a:r>
            <a:r>
              <a:rPr lang="ru-RU" sz="1400" dirty="0"/>
              <a:t>.</a:t>
            </a:r>
            <a:r>
              <a:rPr lang="en-US" sz="1400" dirty="0"/>
              <a:t>А</a:t>
            </a:r>
            <a:r>
              <a:rPr lang="ru-RU" sz="1400" dirty="0"/>
              <a:t>.</a:t>
            </a:r>
            <a:endParaRPr lang="ru-RU" sz="1400" b="1" dirty="0"/>
          </a:p>
          <a:p>
            <a:pPr lvl="0" algn="ctr"/>
            <a:r>
              <a:rPr lang="en-US" sz="1400" dirty="0"/>
              <a:t>Юсупова У</a:t>
            </a:r>
            <a:r>
              <a:rPr lang="ru-RU" sz="1400" dirty="0"/>
              <a:t>.</a:t>
            </a:r>
            <a:r>
              <a:rPr lang="en-US" sz="1400" dirty="0"/>
              <a:t>М</a:t>
            </a:r>
            <a:r>
              <a:rPr lang="ru-RU" sz="1400" dirty="0"/>
              <a:t>.</a:t>
            </a:r>
            <a:endParaRPr lang="ru-RU" sz="1400" b="1" dirty="0"/>
          </a:p>
          <a:p>
            <a:pPr lvl="0" algn="ctr"/>
            <a:r>
              <a:rPr lang="en-US" sz="1400" dirty="0"/>
              <a:t>Билялова И</a:t>
            </a:r>
            <a:r>
              <a:rPr lang="ru-RU" sz="1400" dirty="0"/>
              <a:t>.</a:t>
            </a:r>
            <a:r>
              <a:rPr lang="en-US" sz="1400" dirty="0"/>
              <a:t>Н</a:t>
            </a:r>
            <a:r>
              <a:rPr lang="ru-RU" sz="1400" dirty="0"/>
              <a:t>.</a:t>
            </a:r>
            <a:endParaRPr lang="ru-RU" sz="1400" b="1" dirty="0"/>
          </a:p>
          <a:p>
            <a:pPr lvl="0" algn="ctr"/>
            <a:r>
              <a:rPr lang="en-US" sz="1400" dirty="0"/>
              <a:t>Гребенщикова Е</a:t>
            </a:r>
            <a:r>
              <a:rPr lang="ru-RU" sz="1400" dirty="0"/>
              <a:t>.</a:t>
            </a:r>
            <a:r>
              <a:rPr lang="en-US" sz="1400" dirty="0"/>
              <a:t>С</a:t>
            </a:r>
            <a:r>
              <a:rPr lang="ru-RU" sz="1400" dirty="0"/>
              <a:t>.</a:t>
            </a:r>
            <a:endParaRPr lang="ru-RU" sz="1400" b="1" dirty="0"/>
          </a:p>
          <a:p>
            <a:pPr lvl="0" algn="ctr"/>
            <a:r>
              <a:rPr lang="en-US" sz="1400" dirty="0"/>
              <a:t>Латипова И</a:t>
            </a:r>
            <a:r>
              <a:rPr lang="ru-RU" sz="1400" dirty="0"/>
              <a:t>.</a:t>
            </a:r>
            <a:r>
              <a:rPr lang="en-US" sz="1400" dirty="0"/>
              <a:t>М</a:t>
            </a:r>
            <a:r>
              <a:rPr lang="ru-RU" sz="1400" dirty="0"/>
              <a:t>.</a:t>
            </a:r>
            <a:endParaRPr lang="ru-RU" sz="1400" b="1" dirty="0"/>
          </a:p>
          <a:p>
            <a:pPr lvl="0" algn="ctr"/>
            <a:r>
              <a:rPr lang="en-US" sz="1400" dirty="0" err="1"/>
              <a:t>Байзакова</a:t>
            </a:r>
            <a:r>
              <a:rPr lang="en-US" sz="1400" dirty="0"/>
              <a:t> Р</a:t>
            </a:r>
            <a:r>
              <a:rPr lang="ru-RU" sz="1400" dirty="0"/>
              <a:t>.</a:t>
            </a:r>
            <a:r>
              <a:rPr lang="en-US" sz="1400" dirty="0"/>
              <a:t>А</a:t>
            </a:r>
            <a:r>
              <a:rPr lang="ru-RU" sz="1400" dirty="0"/>
              <a:t>.</a:t>
            </a:r>
            <a:endParaRPr lang="ru-RU" sz="1400" b="1" dirty="0"/>
          </a:p>
          <a:p>
            <a:pPr lvl="0" algn="ctr"/>
            <a:r>
              <a:rPr lang="en-US" sz="1400" dirty="0" err="1"/>
              <a:t>Сламбекова</a:t>
            </a:r>
            <a:r>
              <a:rPr lang="en-US" sz="1400" dirty="0"/>
              <a:t> Р</a:t>
            </a:r>
            <a:r>
              <a:rPr lang="ru-RU" sz="1400" dirty="0"/>
              <a:t>.</a:t>
            </a:r>
            <a:r>
              <a:rPr lang="en-US" sz="1400" dirty="0"/>
              <a:t>Ж</a:t>
            </a:r>
            <a:r>
              <a:rPr lang="ru-RU" sz="1400" dirty="0"/>
              <a:t>.</a:t>
            </a:r>
            <a:endParaRPr lang="ru-RU" sz="1400" b="1" dirty="0"/>
          </a:p>
          <a:p>
            <a:pPr lvl="0" algn="ctr"/>
            <a:r>
              <a:rPr lang="en-US" sz="1400" dirty="0" err="1"/>
              <a:t>Таскаева</a:t>
            </a:r>
            <a:r>
              <a:rPr lang="en-US" sz="1400" dirty="0"/>
              <a:t> И</a:t>
            </a:r>
            <a:r>
              <a:rPr lang="ru-RU" sz="1400" dirty="0"/>
              <a:t>.</a:t>
            </a:r>
            <a:r>
              <a:rPr lang="en-US" sz="1400" dirty="0"/>
              <a:t>К</a:t>
            </a:r>
            <a:r>
              <a:rPr lang="ru-RU" sz="1400" dirty="0"/>
              <a:t>.</a:t>
            </a:r>
            <a:endParaRPr lang="ru-RU" sz="1400" b="1" dirty="0"/>
          </a:p>
          <a:p>
            <a:pPr lvl="0" algn="ctr"/>
            <a:r>
              <a:rPr lang="ru-RU" sz="1400" dirty="0" err="1"/>
              <a:t>Сипаков</a:t>
            </a:r>
            <a:r>
              <a:rPr lang="ru-RU" sz="1400"/>
              <a:t> </a:t>
            </a:r>
            <a:r>
              <a:rPr lang="ru-RU" sz="1400" smtClean="0"/>
              <a:t>В.Н.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04628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839C34-1BC5-4D58-BF39-12991FEEF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1" y="330200"/>
            <a:ext cx="9990666" cy="13208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Исключительная компетенция комитета по контролю качества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05C8CB-5981-4D97-8924-FC2A3991D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511809"/>
            <a:ext cx="10899648" cy="454174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1) осуществление контроля путем проведения проверки объектов внешнего контроля качества профессионального совета на соответствие требованиям к объектам внешнего контроля качества профессионального совета, утвержденным правлением;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2) проведение внешнего контроля качества объектов внешнего контроля качества профессионального совета;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3) представление в правление на согласование результатов проведенного внешнего контроля качества объектов внешнего контроля качества профессионального совета;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4) разработка и утверждение по согласованию с правлением порядка проведения внешнего контроля качества аудиторских организаций в соответствии с типовыми правилами проведения внешнего контроля качества аудиторских организаций, в том числе критериями проверок аудиторских и профессиональных организаций, утвержденными уполномоченным органом – Министерством финансов РК;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5) размещение результатов проведенного внешнего контроля качества объектов внешнего контроля качества профессионального совета на интернет-ресурсе профессионального совета;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6) взаимодействие с органами прокуратуры и уголовного преследования при проведении внешнего контроля качества аудиторских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46367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293" y="122491"/>
            <a:ext cx="9970726" cy="1279021"/>
          </a:xfrm>
        </p:spPr>
        <p:txBody>
          <a:bodyPr>
            <a:normAutofit fontScale="90000"/>
          </a:bodyPr>
          <a:lstStyle/>
          <a:p>
            <a:pPr lvl="0"/>
            <a:r>
              <a:rPr lang="ru-RU" altLang="ru-RU" sz="4000" b="1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Основные этапы внешнего контроля качества ПСАД</a:t>
            </a:r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alt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095835"/>
              </p:ext>
            </p:extLst>
          </p:nvPr>
        </p:nvGraphicFramePr>
        <p:xfrm>
          <a:off x="521293" y="1495515"/>
          <a:ext cx="9238004" cy="4547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7359">
                  <a:extLst>
                    <a:ext uri="{9D8B030D-6E8A-4147-A177-3AD203B41FA5}">
                      <a16:colId xmlns:a16="http://schemas.microsoft.com/office/drawing/2014/main" val="3908782161"/>
                    </a:ext>
                  </a:extLst>
                </a:gridCol>
                <a:gridCol w="6160645">
                  <a:extLst>
                    <a:ext uri="{9D8B030D-6E8A-4147-A177-3AD203B41FA5}">
                      <a16:colId xmlns:a16="http://schemas.microsoft.com/office/drawing/2014/main" val="1782864473"/>
                    </a:ext>
                  </a:extLst>
                </a:gridCol>
              </a:tblGrid>
              <a:tr h="1003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аудиторской организации в Перечень объектов внешнего контроля качества ПСАД. 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38" marR="45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Аудиторская организация (далее – АО) подает заявление и копии документов в Комитет для включения и нахождения в Перечне объектов внешнего контроля качества (далее - ВКК) ПСАД.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проверки документов, в случае соответствия АО требованиям, аудиторская организация включается в Перечень объектов.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38" marR="45338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774521"/>
                  </a:ext>
                </a:extLst>
              </a:tr>
              <a:tr h="920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аудиторской организации в План/график по контролю качества.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38" marR="45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Аудиторская организация подает заявление на включение в план/график по контролю качества.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и АО согласовывают контролеров для проведения проверки и удобные сроки проведения ВКК для обеих сторон. Согласованные сроки проверки указываются в графике.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38" marR="45338" marT="0" marB="0"/>
                </a:tc>
                <a:extLst>
                  <a:ext uri="{0D108BD9-81ED-4DB2-BD59-A6C34878D82A}">
                    <a16:rowId xmlns:a16="http://schemas.microsoft.com/office/drawing/2014/main" val="3152538608"/>
                  </a:ext>
                </a:extLst>
              </a:tr>
              <a:tr h="613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внешнего контроля качества.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38" marR="45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группа проводит внешний контроль качества аудиторской организации, по завершению проверки контролерами и АО подписываются документы по проверке, которые сдаются в Комитет.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38" marR="45338" marT="0" marB="0"/>
                </a:tc>
                <a:extLst>
                  <a:ext uri="{0D108BD9-81ED-4DB2-BD59-A6C34878D82A}">
                    <a16:rowId xmlns:a16="http://schemas.microsoft.com/office/drawing/2014/main" val="2028838727"/>
                  </a:ext>
                </a:extLst>
              </a:tr>
              <a:tr h="766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Заседание Комитета.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38" marR="45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рассмотрения документов по проверке и выступления руководителя рабочей группы члены комитета на заседании присваивают оценку аудиторской организации, которая фиксируется в рабочем листе членов Комитета.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38" marR="45338" marT="0" marB="0"/>
                </a:tc>
                <a:extLst>
                  <a:ext uri="{0D108BD9-81ED-4DB2-BD59-A6C34878D82A}">
                    <a16:rowId xmlns:a16="http://schemas.microsoft.com/office/drawing/2014/main" val="3478950864"/>
                  </a:ext>
                </a:extLst>
              </a:tr>
              <a:tr h="460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 оценки ВКК на Правлении ПСАД.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38" marR="45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листы членов Комитета с выставленной оценкой по ВКК передаются на Правление ПСАД для согласования выставленной оценки.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38" marR="45338" marT="0" marB="0"/>
                </a:tc>
                <a:extLst>
                  <a:ext uri="{0D108BD9-81ED-4DB2-BD59-A6C34878D82A}">
                    <a16:rowId xmlns:a16="http://schemas.microsoft.com/office/drawing/2014/main" val="319852816"/>
                  </a:ext>
                </a:extLst>
              </a:tr>
              <a:tr h="766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аудиторской организации заключения по контролю качества.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38" marR="4533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утверждения Комитетом и согласования оценки с Правлением Профессионального совета, заключение по результатам ВКК с выставленной оценкой направляется аудиторской организации.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338" marR="45338" marT="0" marB="0"/>
                </a:tc>
                <a:extLst>
                  <a:ext uri="{0D108BD9-81ED-4DB2-BD59-A6C34878D82A}">
                    <a16:rowId xmlns:a16="http://schemas.microsoft.com/office/drawing/2014/main" val="79087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830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339512"/>
              </p:ext>
            </p:extLst>
          </p:nvPr>
        </p:nvGraphicFramePr>
        <p:xfrm>
          <a:off x="717056" y="406401"/>
          <a:ext cx="9172011" cy="6068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562">
                  <a:extLst>
                    <a:ext uri="{9D8B030D-6E8A-4147-A177-3AD203B41FA5}">
                      <a16:colId xmlns:a16="http://schemas.microsoft.com/office/drawing/2014/main" val="4086866797"/>
                    </a:ext>
                  </a:extLst>
                </a:gridCol>
                <a:gridCol w="3284583">
                  <a:extLst>
                    <a:ext uri="{9D8B030D-6E8A-4147-A177-3AD203B41FA5}">
                      <a16:colId xmlns:a16="http://schemas.microsoft.com/office/drawing/2014/main" val="2431771098"/>
                    </a:ext>
                  </a:extLst>
                </a:gridCol>
                <a:gridCol w="1983732">
                  <a:extLst>
                    <a:ext uri="{9D8B030D-6E8A-4147-A177-3AD203B41FA5}">
                      <a16:colId xmlns:a16="http://schemas.microsoft.com/office/drawing/2014/main" val="3653606127"/>
                    </a:ext>
                  </a:extLst>
                </a:gridCol>
                <a:gridCol w="3130134">
                  <a:extLst>
                    <a:ext uri="{9D8B030D-6E8A-4147-A177-3AD203B41FA5}">
                      <a16:colId xmlns:a16="http://schemas.microsoft.com/office/drawing/2014/main" val="1475958450"/>
                    </a:ext>
                  </a:extLst>
                </a:gridCol>
              </a:tblGrid>
              <a:tr h="304799">
                <a:tc gridSpan="4">
                  <a:txBody>
                    <a:bodyPr/>
                    <a:lstStyle/>
                    <a:p>
                      <a:pPr algn="ctr"/>
                      <a:r>
                        <a:rPr lang="ru-RU" sz="1350" dirty="0"/>
                        <a:t>Заседания</a:t>
                      </a:r>
                      <a:r>
                        <a:rPr lang="ru-RU" sz="1350" baseline="0" dirty="0"/>
                        <a:t> Комитета и рабочей группы по контролю качества ПСАД</a:t>
                      </a:r>
                      <a:endParaRPr lang="ru-RU" sz="13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772144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ru-RU" sz="14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Форма проведения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Вид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Дата проведения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379556"/>
                  </a:ext>
                </a:extLst>
              </a:tr>
              <a:tr h="281092">
                <a:tc>
                  <a:txBody>
                    <a:bodyPr/>
                    <a:lstStyle/>
                    <a:p>
                      <a:r>
                        <a:rPr lang="ru-RU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Очное дистанционное</a:t>
                      </a:r>
                      <a:r>
                        <a:rPr lang="ru-RU" sz="1350" baseline="0" dirty="0"/>
                        <a:t> (</a:t>
                      </a:r>
                      <a:r>
                        <a:rPr lang="en-US" sz="1350" baseline="0" dirty="0"/>
                        <a:t>zoom)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26.11.2021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546">
                <a:tc>
                  <a:txBody>
                    <a:bodyPr/>
                    <a:lstStyle/>
                    <a:p>
                      <a:pPr marL="93663" indent="-93663"/>
                      <a:r>
                        <a:rPr lang="ru-RU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Очное дистанционное</a:t>
                      </a:r>
                      <a:r>
                        <a:rPr lang="ru-RU" sz="1350" baseline="0" dirty="0"/>
                        <a:t> (</a:t>
                      </a:r>
                      <a:r>
                        <a:rPr lang="en-US" sz="1350" baseline="0" dirty="0"/>
                        <a:t>zoom)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03.12.2021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266">
                <a:tc>
                  <a:txBody>
                    <a:bodyPr/>
                    <a:lstStyle/>
                    <a:p>
                      <a:r>
                        <a:rPr lang="ru-RU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Очное дистанционное</a:t>
                      </a:r>
                      <a:r>
                        <a:rPr lang="ru-RU" sz="1350" baseline="0" dirty="0"/>
                        <a:t> (</a:t>
                      </a:r>
                      <a:r>
                        <a:rPr lang="en-US" sz="1350" baseline="0" dirty="0"/>
                        <a:t>zoom)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10.12.2021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119">
                <a:tc>
                  <a:txBody>
                    <a:bodyPr/>
                    <a:lstStyle/>
                    <a:p>
                      <a:r>
                        <a:rPr lang="ru-RU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Заочное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28.01.2022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05936"/>
                  </a:ext>
                </a:extLst>
              </a:tr>
              <a:tr h="286172">
                <a:tc>
                  <a:txBody>
                    <a:bodyPr/>
                    <a:lstStyle/>
                    <a:p>
                      <a:r>
                        <a:rPr lang="ru-RU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Очное дистанционное</a:t>
                      </a:r>
                      <a:r>
                        <a:rPr lang="ru-RU" sz="1350" baseline="0" dirty="0"/>
                        <a:t> (</a:t>
                      </a:r>
                      <a:r>
                        <a:rPr lang="en-US" sz="1350" baseline="0" dirty="0"/>
                        <a:t>zoom)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22.04.2022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426">
                <a:tc>
                  <a:txBody>
                    <a:bodyPr/>
                    <a:lstStyle/>
                    <a:p>
                      <a:r>
                        <a:rPr lang="ru-RU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Очное дистанционное</a:t>
                      </a:r>
                      <a:r>
                        <a:rPr lang="ru-RU" sz="1350" baseline="0" dirty="0"/>
                        <a:t> (</a:t>
                      </a:r>
                      <a:r>
                        <a:rPr lang="en-US" sz="1350" baseline="0" dirty="0"/>
                        <a:t>zoom)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06.05.2022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946">
                <a:tc>
                  <a:txBody>
                    <a:bodyPr/>
                    <a:lstStyle/>
                    <a:p>
                      <a:r>
                        <a:rPr lang="ru-RU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/>
                        <a:t>Очное дистанционное</a:t>
                      </a:r>
                      <a:r>
                        <a:rPr lang="ru-RU" sz="1350" baseline="0"/>
                        <a:t> (</a:t>
                      </a:r>
                      <a:r>
                        <a:rPr lang="en-US" sz="1350" baseline="0"/>
                        <a:t>zoom)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19.10.2022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675997"/>
                  </a:ext>
                </a:extLst>
              </a:tr>
              <a:tr h="313266">
                <a:tc>
                  <a:txBody>
                    <a:bodyPr/>
                    <a:lstStyle/>
                    <a:p>
                      <a:r>
                        <a:rPr lang="ru-RU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/>
                        <a:t>Очное дистанционное</a:t>
                      </a:r>
                      <a:r>
                        <a:rPr lang="ru-RU" sz="1350" baseline="0"/>
                        <a:t> (</a:t>
                      </a:r>
                      <a:r>
                        <a:rPr lang="en-US" sz="1350" baseline="0"/>
                        <a:t>zoom)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04.11.2022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348105"/>
                  </a:ext>
                </a:extLst>
              </a:tr>
              <a:tr h="316652">
                <a:tc>
                  <a:txBody>
                    <a:bodyPr/>
                    <a:lstStyle/>
                    <a:p>
                      <a:r>
                        <a:rPr lang="ru-RU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/>
                        <a:t>Очное дистанционное</a:t>
                      </a:r>
                      <a:r>
                        <a:rPr lang="ru-RU" sz="1350" baseline="0"/>
                        <a:t> (</a:t>
                      </a:r>
                      <a:r>
                        <a:rPr lang="en-US" sz="1350" baseline="0"/>
                        <a:t>zoom)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18.11.2022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520579"/>
                  </a:ext>
                </a:extLst>
              </a:tr>
              <a:tr h="336972">
                <a:tc>
                  <a:txBody>
                    <a:bodyPr/>
                    <a:lstStyle/>
                    <a:p>
                      <a:r>
                        <a:rPr lang="ru-RU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/>
                        <a:t>Очное дистанционное</a:t>
                      </a:r>
                      <a:r>
                        <a:rPr lang="ru-RU" sz="1350" baseline="0"/>
                        <a:t> (</a:t>
                      </a:r>
                      <a:r>
                        <a:rPr lang="en-US" sz="1350" baseline="0"/>
                        <a:t>zoom)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28.11.2022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178672"/>
                  </a:ext>
                </a:extLst>
              </a:tr>
              <a:tr h="313267">
                <a:tc>
                  <a:txBody>
                    <a:bodyPr/>
                    <a:lstStyle/>
                    <a:p>
                      <a:r>
                        <a:rPr lang="ru-RU" sz="1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/>
                        <a:t>Очное дистанционное</a:t>
                      </a:r>
                      <a:r>
                        <a:rPr lang="ru-RU" sz="1350" baseline="0"/>
                        <a:t> (</a:t>
                      </a:r>
                      <a:r>
                        <a:rPr lang="en-US" sz="1350" baseline="0"/>
                        <a:t>zoom)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02.12.2022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310056"/>
                  </a:ext>
                </a:extLst>
              </a:tr>
              <a:tr h="316654">
                <a:tc>
                  <a:txBody>
                    <a:bodyPr/>
                    <a:lstStyle/>
                    <a:p>
                      <a:r>
                        <a:rPr lang="ru-RU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/>
                        <a:t>Очное дистанционное</a:t>
                      </a:r>
                      <a:r>
                        <a:rPr lang="ru-RU" sz="1350" baseline="0"/>
                        <a:t> (</a:t>
                      </a:r>
                      <a:r>
                        <a:rPr lang="en-US" sz="1350" baseline="0"/>
                        <a:t>zoom)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09.12.2022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ru-RU" sz="1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Очное дистанционное</a:t>
                      </a:r>
                      <a:r>
                        <a:rPr lang="ru-RU" sz="1350" baseline="0" dirty="0"/>
                        <a:t> (</a:t>
                      </a:r>
                      <a:r>
                        <a:rPr lang="en-US" sz="1350" baseline="0" dirty="0"/>
                        <a:t>zoom)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23.12.2022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ru-RU" sz="1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Заочное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/>
                        <a:t>Очередное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ru-RU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06.02.2023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r>
                        <a:rPr lang="ru-RU" sz="14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/>
                        <a:t>Заочное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ru-RU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28.02.2023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Заочное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ru-RU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20.03.2023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Очное дистанционное</a:t>
                      </a:r>
                      <a:r>
                        <a:rPr lang="ru-RU" sz="1350" baseline="0" dirty="0"/>
                        <a:t> (</a:t>
                      </a:r>
                      <a:r>
                        <a:rPr lang="en-US" sz="1350" baseline="0" dirty="0"/>
                        <a:t>zoom)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/>
                        <a:t>12.04.2023</a:t>
                      </a:r>
                      <a:endParaRPr lang="ru-RU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738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552309"/>
              </p:ext>
            </p:extLst>
          </p:nvPr>
        </p:nvGraphicFramePr>
        <p:xfrm>
          <a:off x="769121" y="726393"/>
          <a:ext cx="9339604" cy="2968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477">
                  <a:extLst>
                    <a:ext uri="{9D8B030D-6E8A-4147-A177-3AD203B41FA5}">
                      <a16:colId xmlns:a16="http://schemas.microsoft.com/office/drawing/2014/main" val="2731855816"/>
                    </a:ext>
                  </a:extLst>
                </a:gridCol>
                <a:gridCol w="3921325">
                  <a:extLst>
                    <a:ext uri="{9D8B030D-6E8A-4147-A177-3AD203B41FA5}">
                      <a16:colId xmlns:a16="http://schemas.microsoft.com/office/drawing/2014/main" val="3662729709"/>
                    </a:ext>
                  </a:extLst>
                </a:gridCol>
                <a:gridCol w="2334901">
                  <a:extLst>
                    <a:ext uri="{9D8B030D-6E8A-4147-A177-3AD203B41FA5}">
                      <a16:colId xmlns:a16="http://schemas.microsoft.com/office/drawing/2014/main" val="607308697"/>
                    </a:ext>
                  </a:extLst>
                </a:gridCol>
                <a:gridCol w="2334901">
                  <a:extLst>
                    <a:ext uri="{9D8B030D-6E8A-4147-A177-3AD203B41FA5}">
                      <a16:colId xmlns:a16="http://schemas.microsoft.com/office/drawing/2014/main" val="1154037294"/>
                    </a:ext>
                  </a:extLst>
                </a:gridCol>
              </a:tblGrid>
              <a:tr h="372659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Результаты внешнего контроля качества комитета по контролю качества ПСАД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44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Аудиторская</a:t>
                      </a:r>
                      <a:r>
                        <a:rPr lang="ru-RU" baseline="0" dirty="0"/>
                        <a:t> организация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оценка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057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ТОО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B2B Kazakhstan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29.12.2022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483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ТОО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«НАК «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Concord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29.12.2022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661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ТОО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SFAI Kazakhstan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29.12.2022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981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ТОО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«АК «Соломон»    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29.12.2022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003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ТОО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«АК 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ТрастФинАудит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      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29.12.2022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849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ALMIR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CONSULTING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20.04.2023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118" y="5049085"/>
            <a:ext cx="8940799" cy="566738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В 2022 году пять компаний получили оценки за пройденный внешний контроль качества. Оценки были выставлены на заседании комитета по контролю качества 23.12.2022г, согласованы на заседании Правления 29.12.2022г.  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>
                <a:solidFill>
                  <a:schemeClr val="tx1"/>
                </a:solidFill>
              </a:rPr>
              <a:t>2023 году на текущую дату в комитет по </a:t>
            </a:r>
            <a:r>
              <a:rPr lang="ru-RU" sz="1400" dirty="0" smtClean="0">
                <a:solidFill>
                  <a:schemeClr val="tx1"/>
                </a:solidFill>
              </a:rPr>
              <a:t>контролю </a:t>
            </a:r>
            <a:r>
              <a:rPr lang="ru-RU" sz="1400" dirty="0">
                <a:solidFill>
                  <a:schemeClr val="tx1"/>
                </a:solidFill>
              </a:rPr>
              <a:t>качества подали заявления на прохождение внешнего контроля качества </a:t>
            </a:r>
            <a:r>
              <a:rPr lang="ru-RU" sz="1400" dirty="0" smtClean="0">
                <a:solidFill>
                  <a:schemeClr val="tx1"/>
                </a:solidFill>
              </a:rPr>
              <a:t>14 </a:t>
            </a:r>
            <a:r>
              <a:rPr lang="ru-RU" sz="1400" dirty="0">
                <a:solidFill>
                  <a:schemeClr val="tx1"/>
                </a:solidFill>
              </a:rPr>
              <a:t>аудиторских компаний</a:t>
            </a:r>
            <a:r>
              <a:rPr lang="ru-RU" sz="1400" dirty="0" smtClean="0">
                <a:solidFill>
                  <a:schemeClr val="tx1"/>
                </a:solidFill>
              </a:rPr>
              <a:t>. </a:t>
            </a:r>
            <a:br>
              <a:rPr lang="ru-RU" sz="1400" dirty="0" smtClean="0">
                <a:solidFill>
                  <a:schemeClr val="tx1"/>
                </a:solidFill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769117" y="5615823"/>
            <a:ext cx="8940799" cy="667585"/>
          </a:xfrm>
        </p:spPr>
        <p:txBody>
          <a:bodyPr>
            <a:noAutofit/>
          </a:bodyPr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Стоимость прохождения внешнего контроля качества в Профессиональном совете по аудиторской деятельности составляет 160 МРП (без учета возмещения командировочных и дорожных затрат контролеров).</a:t>
            </a:r>
          </a:p>
        </p:txBody>
      </p:sp>
    </p:spTree>
    <p:extLst>
      <p:ext uri="{BB962C8B-B14F-4D97-AF65-F5344CB8AC3E}">
        <p14:creationId xmlns:p14="http://schemas.microsoft.com/office/powerpoint/2010/main" val="1744886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F4C0A-5E6E-461F-911B-8B8D38E6F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4944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Квалификационная комиссия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5EAD7E-8BA5-42C5-AD9E-C1730942C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4545"/>
            <a:ext cx="10624650" cy="4736818"/>
          </a:xfrm>
        </p:spPr>
        <p:txBody>
          <a:bodyPr/>
          <a:lstStyle/>
          <a:p>
            <a:r>
              <a:rPr lang="ru-RU" dirty="0"/>
              <a:t>1. Состав (</a:t>
            </a:r>
            <a:r>
              <a:rPr lang="ru-RU" i="1" dirty="0"/>
              <a:t>число членов КК должно быть нечетным из числа практикующих и не практикующих экспертов</a:t>
            </a:r>
            <a:r>
              <a:rPr lang="ru-RU" dirty="0"/>
              <a:t>):</a:t>
            </a:r>
          </a:p>
          <a:p>
            <a:r>
              <a:rPr lang="ru-RU" dirty="0"/>
              <a:t>1) Представитель уполномоченного органа – Министерства финансов РК;</a:t>
            </a:r>
          </a:p>
          <a:p>
            <a:r>
              <a:rPr lang="ru-RU" dirty="0"/>
              <a:t>2) равное количество представителей от профессиональных организаций.</a:t>
            </a:r>
          </a:p>
          <a:p>
            <a:r>
              <a:rPr lang="ru-RU" dirty="0"/>
              <a:t>2. Председателем Квалификационной комиссии избирается аудитор, обладающий опытом работы в области проведения аудита, избирается простым большинством членов КК на 3 года, не более 2 сроков подряд. </a:t>
            </a:r>
          </a:p>
          <a:p>
            <a:r>
              <a:rPr lang="ru-RU" dirty="0"/>
              <a:t>3. Функционал:</a:t>
            </a:r>
          </a:p>
          <a:p>
            <a:r>
              <a:rPr lang="ru-RU" dirty="0"/>
              <a:t>1) разрабатывает, утверждает и согласовывает с правлением программу аттестации кандидатов в аудиторы, которая должна соответствовать МСФО, МСА и законодательству Республики Казахстан;</a:t>
            </a:r>
          </a:p>
          <a:p>
            <a:r>
              <a:rPr lang="ru-RU" dirty="0"/>
              <a:t>2) проводит экзамены на присвоение квалификации «Аудитор». </a:t>
            </a:r>
          </a:p>
        </p:txBody>
      </p:sp>
    </p:spTree>
    <p:extLst>
      <p:ext uri="{BB962C8B-B14F-4D97-AF65-F5344CB8AC3E}">
        <p14:creationId xmlns:p14="http://schemas.microsoft.com/office/powerpoint/2010/main" val="124411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4759" y="709302"/>
            <a:ext cx="8101413" cy="9058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Квалификационная комиссия ПСАД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3072" y="2059537"/>
            <a:ext cx="6024786" cy="28799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endParaRPr lang="ru-RU" dirty="0"/>
          </a:p>
          <a:p>
            <a:pPr marL="342900" indent="-342900" algn="ctr">
              <a:buAutoNum type="arabicPeriod"/>
            </a:pPr>
            <a:endParaRPr lang="ru-RU" dirty="0"/>
          </a:p>
          <a:p>
            <a:pPr marL="342900" indent="-342900" algn="ctr">
              <a:buAutoNum type="arabicPeriod"/>
            </a:pPr>
            <a:endParaRPr lang="ru-RU" dirty="0"/>
          </a:p>
          <a:p>
            <a:pPr marL="342900" indent="-342900" algn="ctr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/>
              <a:t>Председатель – Гребенщикова Елена Семеновна;</a:t>
            </a:r>
          </a:p>
          <a:p>
            <a:pPr marL="342900" indent="-342900">
              <a:buAutoNum type="arabicPeriod"/>
            </a:pPr>
            <a:r>
              <a:rPr lang="ru-RU" dirty="0"/>
              <a:t>Алиева Ак-бала </a:t>
            </a:r>
            <a:r>
              <a:rPr lang="ru-RU" dirty="0" err="1"/>
              <a:t>Тагаймуратовна</a:t>
            </a:r>
            <a:r>
              <a:rPr lang="ru-RU" dirty="0"/>
              <a:t>;</a:t>
            </a:r>
          </a:p>
          <a:p>
            <a:pPr marL="342900" indent="-342900">
              <a:buAutoNum type="arabicPeriod"/>
            </a:pPr>
            <a:r>
              <a:rPr lang="ru-RU" dirty="0"/>
              <a:t>Симоненко Оксана Николаевна;</a:t>
            </a:r>
          </a:p>
          <a:p>
            <a:pPr marL="342900" indent="-342900">
              <a:buAutoNum type="arabicPeriod"/>
            </a:pPr>
            <a:r>
              <a:rPr lang="ru-RU" dirty="0"/>
              <a:t>Шмидт Ольга </a:t>
            </a:r>
            <a:r>
              <a:rPr lang="ru-RU" dirty="0" smtClean="0"/>
              <a:t>Иосифовна;</a:t>
            </a:r>
            <a:endParaRPr lang="ru-RU" dirty="0"/>
          </a:p>
          <a:p>
            <a:pPr marL="342900" indent="-342900">
              <a:buAutoNum type="arabicPeriod"/>
            </a:pPr>
            <a:r>
              <a:rPr lang="ru-RU" dirty="0"/>
              <a:t>Белоусова Алла </a:t>
            </a:r>
            <a:r>
              <a:rPr lang="ru-RU" dirty="0" smtClean="0"/>
              <a:t>Леонидовна;</a:t>
            </a:r>
            <a:endParaRPr lang="ru-RU" dirty="0"/>
          </a:p>
          <a:p>
            <a:pPr marL="342900" indent="-342900">
              <a:buAutoNum type="arabicPeriod"/>
            </a:pPr>
            <a:r>
              <a:rPr lang="ru-RU" dirty="0" err="1"/>
              <a:t>Квитко</a:t>
            </a:r>
            <a:r>
              <a:rPr lang="ru-RU" dirty="0"/>
              <a:t> Татьяна </a:t>
            </a:r>
            <a:r>
              <a:rPr lang="ru-RU" dirty="0" smtClean="0"/>
              <a:t>Анатольевна;</a:t>
            </a:r>
            <a:endParaRPr lang="ru-RU" dirty="0"/>
          </a:p>
          <a:p>
            <a:pPr marL="342900" indent="-342900">
              <a:buAutoNum type="arabicPeriod"/>
            </a:pPr>
            <a:r>
              <a:rPr lang="ru-RU" dirty="0"/>
              <a:t>Самарина Анна </a:t>
            </a:r>
            <a:r>
              <a:rPr lang="ru-RU" dirty="0" smtClean="0"/>
              <a:t>Вячеславовна;</a:t>
            </a:r>
            <a:endParaRPr lang="ru-RU" dirty="0"/>
          </a:p>
          <a:p>
            <a:pPr marL="342900" indent="-342900" algn="ctr">
              <a:buAutoNum type="arabicPeriod"/>
            </a:pPr>
            <a:endParaRPr lang="ru-RU" dirty="0"/>
          </a:p>
          <a:p>
            <a:pPr marL="342900" indent="-342900" algn="ctr">
              <a:buAutoNum type="arabicPeriod"/>
            </a:pPr>
            <a:endParaRPr lang="ru-RU" dirty="0"/>
          </a:p>
          <a:p>
            <a:pPr marL="342900" indent="-342900" algn="ctr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586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4759" y="709302"/>
            <a:ext cx="9118362" cy="9058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Квалификационная комиссия ПСАД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4759" y="2508068"/>
            <a:ext cx="91183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26.11.2021г.</a:t>
            </a:r>
            <a:r>
              <a:rPr lang="en-US" dirty="0"/>
              <a:t> – </a:t>
            </a:r>
            <a:r>
              <a:rPr lang="ru-RU" dirty="0"/>
              <a:t>Началась разработка внутренней документации Квалификационной комиссии при ПСАД </a:t>
            </a:r>
          </a:p>
          <a:p>
            <a:r>
              <a:rPr lang="ru-RU" dirty="0"/>
              <a:t>15.04.2022г. – </a:t>
            </a:r>
            <a:r>
              <a:rPr lang="ru-RU" dirty="0" smtClean="0"/>
              <a:t>Утверждение внутренних документов </a:t>
            </a:r>
            <a:r>
              <a:rPr lang="ru-RU" dirty="0"/>
              <a:t>Квалификационной комиссии при ПСАД </a:t>
            </a:r>
          </a:p>
          <a:p>
            <a:r>
              <a:rPr lang="ru-RU" dirty="0"/>
              <a:t>01.06.2022г. – </a:t>
            </a:r>
            <a:r>
              <a:rPr lang="ru-RU" dirty="0" smtClean="0"/>
              <a:t>Начало обсуждения </a:t>
            </a:r>
            <a:r>
              <a:rPr lang="ru-RU" dirty="0"/>
              <a:t>программ экзаменов и выбор </a:t>
            </a:r>
            <a:r>
              <a:rPr lang="ru-RU" dirty="0" smtClean="0"/>
              <a:t>организации </a:t>
            </a:r>
            <a:r>
              <a:rPr lang="ru-RU" dirty="0"/>
              <a:t>по созданию модулей для экзаменов.</a:t>
            </a:r>
          </a:p>
          <a:p>
            <a:r>
              <a:rPr lang="ru-RU" dirty="0"/>
              <a:t>10.03.2023г. – Утверждение расписания экзаменов и программ экзаменов.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993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4759" y="709302"/>
            <a:ext cx="9118362" cy="9058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Квалификационная комиссия ПСАД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4759" y="1956497"/>
            <a:ext cx="113254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ходе разработки документов участвовали:</a:t>
            </a:r>
          </a:p>
          <a:p>
            <a:r>
              <a:rPr lang="ru-RU" dirty="0" err="1"/>
              <a:t>Мицук</a:t>
            </a:r>
            <a:r>
              <a:rPr lang="ru-RU" dirty="0"/>
              <a:t> Артем Алексеевич – Член Правления ПСАД, Представитель ПАО «Союз аудиторов»</a:t>
            </a:r>
          </a:p>
          <a:p>
            <a:r>
              <a:rPr lang="ru-RU" dirty="0" err="1"/>
              <a:t>Кошкимбаев</a:t>
            </a:r>
            <a:r>
              <a:rPr lang="ru-RU" dirty="0"/>
              <a:t> </a:t>
            </a:r>
            <a:r>
              <a:rPr lang="ru-RU" dirty="0" err="1"/>
              <a:t>Сапар</a:t>
            </a:r>
            <a:r>
              <a:rPr lang="ru-RU" dirty="0"/>
              <a:t> </a:t>
            </a:r>
            <a:r>
              <a:rPr lang="ru-RU" dirty="0" err="1"/>
              <a:t>Хайсаханович</a:t>
            </a:r>
            <a:r>
              <a:rPr lang="ru-RU" dirty="0"/>
              <a:t> - Член Правления ПСАД, Представитель ПАО «Палата аудиторов РК»</a:t>
            </a:r>
          </a:p>
          <a:p>
            <a:r>
              <a:rPr lang="en-US" dirty="0" err="1" smtClean="0"/>
              <a:t>Самарина</a:t>
            </a:r>
            <a:r>
              <a:rPr lang="en-US" dirty="0" smtClean="0"/>
              <a:t> </a:t>
            </a:r>
            <a:r>
              <a:rPr lang="en-US" dirty="0" err="1"/>
              <a:t>Анна</a:t>
            </a:r>
            <a:r>
              <a:rPr lang="en-US" dirty="0"/>
              <a:t> </a:t>
            </a:r>
            <a:r>
              <a:rPr lang="en-US" dirty="0" err="1"/>
              <a:t>Вячеславовна</a:t>
            </a:r>
            <a:r>
              <a:rPr lang="ru-RU" dirty="0"/>
              <a:t> - Представитель ПАО «Союз аудиторов»</a:t>
            </a:r>
          </a:p>
          <a:p>
            <a:r>
              <a:rPr lang="en-US" dirty="0" err="1" smtClean="0"/>
              <a:t>Симоненко</a:t>
            </a:r>
            <a:r>
              <a:rPr lang="en-US" dirty="0" smtClean="0"/>
              <a:t> </a:t>
            </a:r>
            <a:r>
              <a:rPr lang="en-US" dirty="0" err="1"/>
              <a:t>Оксана</a:t>
            </a:r>
            <a:r>
              <a:rPr lang="en-US" dirty="0"/>
              <a:t> </a:t>
            </a:r>
            <a:r>
              <a:rPr lang="en-US" dirty="0" err="1"/>
              <a:t>Николаевна</a:t>
            </a:r>
            <a:r>
              <a:rPr lang="ru-RU" dirty="0"/>
              <a:t> - Представитель ПАО «Палата аудиторов РК»</a:t>
            </a:r>
          </a:p>
          <a:p>
            <a:r>
              <a:rPr lang="en-US" dirty="0" err="1"/>
              <a:t>Шмидт</a:t>
            </a:r>
            <a:r>
              <a:rPr lang="en-US" dirty="0"/>
              <a:t> </a:t>
            </a:r>
            <a:r>
              <a:rPr lang="en-US" dirty="0" err="1"/>
              <a:t>Ольга</a:t>
            </a:r>
            <a:r>
              <a:rPr lang="en-US" dirty="0"/>
              <a:t> </a:t>
            </a:r>
            <a:r>
              <a:rPr lang="en-US" dirty="0" err="1"/>
              <a:t>Иосифовна</a:t>
            </a:r>
            <a:r>
              <a:rPr lang="ru-RU" dirty="0"/>
              <a:t> - Представитель ПАО «Палата аудиторов РК»</a:t>
            </a:r>
          </a:p>
          <a:p>
            <a:r>
              <a:rPr lang="en-US" dirty="0" err="1"/>
              <a:t>Алиевой</a:t>
            </a:r>
            <a:r>
              <a:rPr lang="en-US" dirty="0"/>
              <a:t> </a:t>
            </a:r>
            <a:r>
              <a:rPr lang="en-US" dirty="0" err="1"/>
              <a:t>Ак</a:t>
            </a:r>
            <a:r>
              <a:rPr lang="en-US" dirty="0"/>
              <a:t> </a:t>
            </a:r>
            <a:r>
              <a:rPr lang="en-US" dirty="0" err="1"/>
              <a:t>Балы</a:t>
            </a:r>
            <a:r>
              <a:rPr lang="en-US" dirty="0"/>
              <a:t> </a:t>
            </a:r>
            <a:r>
              <a:rPr lang="ru-RU" dirty="0" err="1"/>
              <a:t>Тагаймуратовна</a:t>
            </a:r>
            <a:r>
              <a:rPr lang="ru-RU" dirty="0"/>
              <a:t> – Представитель Министерства финансов</a:t>
            </a:r>
          </a:p>
          <a:p>
            <a:r>
              <a:rPr lang="en-US" dirty="0" err="1"/>
              <a:t>Белоусова</a:t>
            </a:r>
            <a:r>
              <a:rPr lang="en-US" dirty="0"/>
              <a:t> </a:t>
            </a:r>
            <a:r>
              <a:rPr lang="en-US" dirty="0" err="1"/>
              <a:t>Ольга</a:t>
            </a:r>
            <a:r>
              <a:rPr lang="en-US" dirty="0"/>
              <a:t> </a:t>
            </a:r>
            <a:r>
              <a:rPr lang="en-US" dirty="0" err="1"/>
              <a:t>Леонидовна</a:t>
            </a:r>
            <a:r>
              <a:rPr lang="ru-RU" dirty="0"/>
              <a:t> - Представитель ПАО «Союз аудиторов»</a:t>
            </a:r>
          </a:p>
          <a:p>
            <a:r>
              <a:rPr lang="ru-RU" dirty="0"/>
              <a:t>Жанна </a:t>
            </a:r>
            <a:r>
              <a:rPr lang="ru-RU" dirty="0" err="1"/>
              <a:t>Искенова</a:t>
            </a:r>
            <a:r>
              <a:rPr lang="ru-RU" dirty="0"/>
              <a:t> – Представитель международной сертификации АССА (</a:t>
            </a:r>
            <a:r>
              <a:rPr lang="en-US" i="1" dirty="0"/>
              <a:t>Association of Chartered Certified Accountants</a:t>
            </a:r>
            <a:r>
              <a:rPr lang="ru-RU" i="1" dirty="0"/>
              <a:t>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671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5159"/>
              </p:ext>
            </p:extLst>
          </p:nvPr>
        </p:nvGraphicFramePr>
        <p:xfrm>
          <a:off x="978098" y="103031"/>
          <a:ext cx="9581735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995">
                  <a:extLst>
                    <a:ext uri="{9D8B030D-6E8A-4147-A177-3AD203B41FA5}">
                      <a16:colId xmlns:a16="http://schemas.microsoft.com/office/drawing/2014/main" val="3309531751"/>
                    </a:ext>
                  </a:extLst>
                </a:gridCol>
                <a:gridCol w="3434760">
                  <a:extLst>
                    <a:ext uri="{9D8B030D-6E8A-4147-A177-3AD203B41FA5}">
                      <a16:colId xmlns:a16="http://schemas.microsoft.com/office/drawing/2014/main" val="3886122783"/>
                    </a:ext>
                  </a:extLst>
                </a:gridCol>
                <a:gridCol w="1954966">
                  <a:extLst>
                    <a:ext uri="{9D8B030D-6E8A-4147-A177-3AD203B41FA5}">
                      <a16:colId xmlns:a16="http://schemas.microsoft.com/office/drawing/2014/main" val="3812420165"/>
                    </a:ext>
                  </a:extLst>
                </a:gridCol>
                <a:gridCol w="3273014">
                  <a:extLst>
                    <a:ext uri="{9D8B030D-6E8A-4147-A177-3AD203B41FA5}">
                      <a16:colId xmlns:a16="http://schemas.microsoft.com/office/drawing/2014/main" val="379100193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ru-RU" dirty="0"/>
                        <a:t>Заседания Квалификационной комиссии ПСАД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87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Форма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Вид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173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26.11.2021г.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049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03.12.2021г.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279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10.12.2021г.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016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28.01.2022г.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055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21.04.2022г.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846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26.05.2022г.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01.06.2022г.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504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Заочное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24.06.2022г.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20.10.2022г.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/>
                        <a:t>Внеочередное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22.11.2022г.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714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Заочное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10.03.2023г.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96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6D1343-49FE-4DD5-BD2D-59D5A377D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Профессиональный совет по аудиторской деятельности (ПСАД)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252BD3-231A-4EC1-93EB-0B0575060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52" y="1700808"/>
            <a:ext cx="10777728" cy="4705679"/>
          </a:xfrm>
        </p:spPr>
        <p:txBody>
          <a:bodyPr>
            <a:normAutofit fontScale="92500" lnSpcReduction="20000"/>
          </a:bodyPr>
          <a:lstStyle/>
          <a:p>
            <a:pPr algn="just" fontAlgn="base">
              <a:spcAft>
                <a:spcPts val="600"/>
              </a:spcAft>
              <a:buFont typeface="+mj-lt"/>
              <a:buAutoNum type="arabicPeriod"/>
            </a:pPr>
            <a:r>
              <a:rPr lang="ru-RU" sz="1900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Профессиональный совет по аудиторской деятельности, именуемый в дальнейшем ПСАД, является не имеющей членства некоммерческой организацией</a:t>
            </a:r>
          </a:p>
          <a:p>
            <a:pPr algn="just" fontAlgn="base">
              <a:spcAft>
                <a:spcPts val="600"/>
              </a:spcAft>
              <a:buFont typeface="+mj-lt"/>
              <a:buAutoNum type="arabicPeriod"/>
            </a:pPr>
            <a:r>
              <a:rPr lang="ru-RU" sz="1900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Предметом деятельности ПСАД является реализация принципов аудиторской деятельности, стандартов аудита и повышение качества аудиторских услуг в Республике Казахстан</a:t>
            </a:r>
            <a:endParaRPr lang="ru-RU" sz="19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fontAlgn="base">
              <a:spcAft>
                <a:spcPts val="600"/>
              </a:spcAft>
              <a:buFont typeface="+mj-lt"/>
              <a:buAutoNum type="arabicPeriod"/>
            </a:pPr>
            <a:r>
              <a:rPr lang="ru-RU" sz="1900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Основной целью деятельности ПСАД является обеспечение условий осуществления аудиторской деятельности в соответствии с требованиями законодательства Республики Казахстан.</a:t>
            </a:r>
          </a:p>
          <a:p>
            <a:pPr algn="just" fontAlgn="base"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Имущество профессионального совета формируется за счет единовременных или регулярных поступлений от аудиторских организаций, которые проводят обязательный аудит, профессиональных организаций, а также за счет источников, предусмотренных законодательством Республики Казахстан и соответствующих целям деятельности профессионального совета.</a:t>
            </a:r>
          </a:p>
          <a:p>
            <a:pPr algn="just" fontAlgn="base"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Имущество, переданное профессиональному совету его учредителями, является собственностью профессионального совета.</a:t>
            </a:r>
          </a:p>
          <a:p>
            <a:pPr algn="just" fontAlgn="base"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Учредители профессионального совета не имеют имущественных прав на имущество профессионального совета.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98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КОМИТЕТ 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 рассмотрению обращений и апелляций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8942" y="2059536"/>
            <a:ext cx="8238146" cy="25722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Состав КРОА ПСАД:</a:t>
            </a:r>
          </a:p>
          <a:p>
            <a:pPr marL="342900" indent="-342900">
              <a:buAutoNum type="arabicPeriod"/>
            </a:pPr>
            <a:r>
              <a:rPr lang="ru-RU" dirty="0"/>
              <a:t>Председатель – </a:t>
            </a:r>
            <a:r>
              <a:rPr lang="ru-RU" dirty="0" err="1"/>
              <a:t>Косачева</a:t>
            </a:r>
            <a:r>
              <a:rPr lang="ru-RU" dirty="0"/>
              <a:t> Татьяна Анатольевна;</a:t>
            </a:r>
          </a:p>
          <a:p>
            <a:pPr marL="342900" indent="-342900">
              <a:buAutoNum type="arabicPeriod"/>
            </a:pPr>
            <a:r>
              <a:rPr lang="ru-RU" dirty="0"/>
              <a:t>Заместитель Председателя – Ильченко Евгений Владимирович;</a:t>
            </a:r>
          </a:p>
          <a:p>
            <a:pPr marL="342900" indent="-342900">
              <a:buAutoNum type="arabicPeriod"/>
            </a:pPr>
            <a:r>
              <a:rPr lang="ru-RU" dirty="0"/>
              <a:t>Член комитета РОА- Дементьев Сергей Анатольевич;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Член комитета РОА- </a:t>
            </a:r>
            <a:r>
              <a:rPr lang="ru-RU" dirty="0" err="1"/>
              <a:t>Куатбеков</a:t>
            </a:r>
            <a:r>
              <a:rPr lang="ru-RU" dirty="0"/>
              <a:t> </a:t>
            </a:r>
            <a:r>
              <a:rPr lang="ru-RU" dirty="0" err="1"/>
              <a:t>Даулет</a:t>
            </a:r>
            <a:r>
              <a:rPr lang="ru-RU" dirty="0"/>
              <a:t> </a:t>
            </a:r>
            <a:r>
              <a:rPr lang="ru-RU" dirty="0" err="1" smtClean="0"/>
              <a:t>Пернебаевич</a:t>
            </a:r>
            <a:r>
              <a:rPr lang="ru-RU" dirty="0" smtClean="0"/>
              <a:t>;</a:t>
            </a:r>
            <a:endParaRPr lang="ru-RU" dirty="0"/>
          </a:p>
          <a:p>
            <a:pPr marL="342900" indent="-342900">
              <a:buFontTx/>
              <a:buAutoNum type="arabicPeriod"/>
            </a:pPr>
            <a:r>
              <a:rPr lang="ru-RU" dirty="0"/>
              <a:t>Член комитета РОА- Кошкимбаев </a:t>
            </a:r>
            <a:r>
              <a:rPr lang="ru-RU" dirty="0" err="1"/>
              <a:t>Аскархан</a:t>
            </a:r>
            <a:r>
              <a:rPr lang="ru-RU" dirty="0"/>
              <a:t> </a:t>
            </a:r>
            <a:r>
              <a:rPr lang="ru-RU" dirty="0" err="1" smtClean="0"/>
              <a:t>Есенгелдинович</a:t>
            </a:r>
            <a:r>
              <a:rPr lang="ru-RU" dirty="0" smtClean="0"/>
              <a:t>;</a:t>
            </a:r>
            <a:endParaRPr lang="ru-RU" dirty="0"/>
          </a:p>
          <a:p>
            <a:pPr marL="342900" indent="-342900">
              <a:buFontTx/>
              <a:buAutoNum type="arabicPeriod"/>
            </a:pPr>
            <a:r>
              <a:rPr lang="ru-RU" dirty="0"/>
              <a:t>Член комитета РОА- Дуйсенбеков </a:t>
            </a:r>
            <a:r>
              <a:rPr lang="ru-RU" dirty="0" err="1"/>
              <a:t>Есембай</a:t>
            </a:r>
            <a:r>
              <a:rPr lang="ru-RU" dirty="0"/>
              <a:t> </a:t>
            </a:r>
            <a:r>
              <a:rPr lang="ru-RU" dirty="0" smtClean="0"/>
              <a:t>Ахметович;</a:t>
            </a:r>
            <a:endParaRPr lang="ru-RU" dirty="0"/>
          </a:p>
          <a:p>
            <a:pPr marL="342900" indent="-342900">
              <a:buFontTx/>
              <a:buAutoNum type="arabicPeriod"/>
            </a:pPr>
            <a:r>
              <a:rPr lang="ru-RU" dirty="0"/>
              <a:t>Член комитета РОА- </a:t>
            </a:r>
            <a:r>
              <a:rPr lang="ru-RU" dirty="0" err="1"/>
              <a:t>Субач</a:t>
            </a:r>
            <a:r>
              <a:rPr lang="ru-RU" dirty="0"/>
              <a:t> Николай </a:t>
            </a:r>
            <a:r>
              <a:rPr lang="ru-RU" dirty="0" smtClean="0"/>
              <a:t>Витальевич.</a:t>
            </a: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0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0097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ПОРЯДОК РАССМОТРЕНИЯ ОБРАЩЕНИЙ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228600"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своей деятельности Комитет по рассмотрению обращений и апелляций руководствуется утвержденным Положением о порядке рассмотрения обращений.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Комитет, после получения всеми членами зарегистрированной ИКО ПСАД жалобы, заявления и/или обращения, направляет соответствующий запрос в аудиторскую организацию, аудитору и/или профессиональную аудиторскую организацию для получения отзыва касательно изложенных заявителем доводов.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Далее, комитет проводит заседания, на которых рассматриваются фактические обстоятельства и изучаются информация/документация по предмету жалобы. Комитет вправе осуществлять запросы в иные рабочие органы ПСАД, а также к внешним специалистам – юрисконсульты, оценщики и т.д.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Рассмотрение жалоб, заявлений и обращений осуществляется на безвозмездной основе. Срок рассмотрения до 2 календарных месяцев.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рассмотрения жалоб, заявлений и обращений утверждаются на заседании Комитета и передаются на согласование Правлению ПСАД.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595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501777"/>
              </p:ext>
            </p:extLst>
          </p:nvPr>
        </p:nvGraphicFramePr>
        <p:xfrm>
          <a:off x="978098" y="103031"/>
          <a:ext cx="9581735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995">
                  <a:extLst>
                    <a:ext uri="{9D8B030D-6E8A-4147-A177-3AD203B41FA5}">
                      <a16:colId xmlns:a16="http://schemas.microsoft.com/office/drawing/2014/main" val="3309531751"/>
                    </a:ext>
                  </a:extLst>
                </a:gridCol>
                <a:gridCol w="3434760">
                  <a:extLst>
                    <a:ext uri="{9D8B030D-6E8A-4147-A177-3AD203B41FA5}">
                      <a16:colId xmlns:a16="http://schemas.microsoft.com/office/drawing/2014/main" val="3886122783"/>
                    </a:ext>
                  </a:extLst>
                </a:gridCol>
                <a:gridCol w="1954966">
                  <a:extLst>
                    <a:ext uri="{9D8B030D-6E8A-4147-A177-3AD203B41FA5}">
                      <a16:colId xmlns:a16="http://schemas.microsoft.com/office/drawing/2014/main" val="3812420165"/>
                    </a:ext>
                  </a:extLst>
                </a:gridCol>
                <a:gridCol w="3273014">
                  <a:extLst>
                    <a:ext uri="{9D8B030D-6E8A-4147-A177-3AD203B41FA5}">
                      <a16:colId xmlns:a16="http://schemas.microsoft.com/office/drawing/2014/main" val="379100193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ru-RU" dirty="0"/>
                        <a:t>Заседания КРОА ПСАД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87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Форма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Вид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173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21.04.2022г.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049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20.10.2022г.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279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22.10.2022г.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016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12.12.2022г.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055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20.12.2022г.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846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22.12.2022г.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23.12.2022г.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18.01.2023г.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10.02.2023г.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22.02.2023г.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06.03.2023г.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Очное дистанционное</a:t>
                      </a:r>
                      <a:r>
                        <a:rPr lang="ru-RU" sz="1800" baseline="0" dirty="0" smtClean="0"/>
                        <a:t> (</a:t>
                      </a:r>
                      <a:r>
                        <a:rPr lang="en-US" sz="1800" baseline="0" dirty="0" smtClean="0"/>
                        <a:t>zoom)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11.04.2023г.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Очное дистанционное</a:t>
                      </a:r>
                      <a:r>
                        <a:rPr lang="ru-RU" sz="1800" baseline="0" dirty="0" smtClean="0"/>
                        <a:t> (</a:t>
                      </a:r>
                      <a:r>
                        <a:rPr lang="en-US" sz="1800" baseline="0" dirty="0" smtClean="0"/>
                        <a:t>zoom)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13.04.2023г.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820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227440"/>
              </p:ext>
            </p:extLst>
          </p:nvPr>
        </p:nvGraphicFramePr>
        <p:xfrm>
          <a:off x="296216" y="184410"/>
          <a:ext cx="11616742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894">
                  <a:extLst>
                    <a:ext uri="{9D8B030D-6E8A-4147-A177-3AD203B41FA5}">
                      <a16:colId xmlns:a16="http://schemas.microsoft.com/office/drawing/2014/main" val="4126031677"/>
                    </a:ext>
                  </a:extLst>
                </a:gridCol>
                <a:gridCol w="2906900">
                  <a:extLst>
                    <a:ext uri="{9D8B030D-6E8A-4147-A177-3AD203B41FA5}">
                      <a16:colId xmlns:a16="http://schemas.microsoft.com/office/drawing/2014/main" val="222988003"/>
                    </a:ext>
                  </a:extLst>
                </a:gridCol>
                <a:gridCol w="4458060">
                  <a:extLst>
                    <a:ext uri="{9D8B030D-6E8A-4147-A177-3AD203B41FA5}">
                      <a16:colId xmlns:a16="http://schemas.microsoft.com/office/drawing/2014/main" val="1061814440"/>
                    </a:ext>
                  </a:extLst>
                </a:gridCol>
                <a:gridCol w="3210888">
                  <a:extLst>
                    <a:ext uri="{9D8B030D-6E8A-4147-A177-3AD203B41FA5}">
                      <a16:colId xmlns:a16="http://schemas.microsoft.com/office/drawing/2014/main" val="3757441776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Рассмотренные</a:t>
                      </a:r>
                      <a:r>
                        <a:rPr lang="ru-RU" baseline="0" dirty="0"/>
                        <a:t> жалобы КРОА ПСАД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810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заявитель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Аудиторская</a:t>
                      </a:r>
                      <a:r>
                        <a:rPr lang="ru-RU" sz="1400" baseline="0" dirty="0"/>
                        <a:t> организация/ аудитор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дата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950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Есенов</a:t>
                      </a:r>
                      <a:r>
                        <a:rPr lang="ru-RU" sz="1400" dirty="0" smtClean="0"/>
                        <a:t> Б.К.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ТОО «</a:t>
                      </a:r>
                      <a:r>
                        <a:rPr lang="en-US" sz="1400" dirty="0" err="1" smtClean="0"/>
                        <a:t>Kaz</a:t>
                      </a:r>
                      <a:r>
                        <a:rPr lang="en-US" sz="1400" dirty="0" smtClean="0"/>
                        <a:t> Mega Audit</a:t>
                      </a:r>
                      <a:r>
                        <a:rPr lang="ru-RU" sz="1400" dirty="0" smtClean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28/12/2022г.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424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/>
                        <a:t>Абдрахметов</a:t>
                      </a:r>
                      <a:r>
                        <a:rPr lang="kk-KZ" sz="1400" baseline="0" dirty="0"/>
                        <a:t> Е</a:t>
                      </a:r>
                      <a:r>
                        <a:rPr lang="ru-RU" sz="1400" baseline="0" dirty="0"/>
                        <a:t>.К.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ТОО</a:t>
                      </a:r>
                      <a:r>
                        <a:rPr lang="ru-RU" sz="1400" baseline="0" dirty="0"/>
                        <a:t> «</a:t>
                      </a:r>
                      <a:r>
                        <a:rPr lang="ru-RU" sz="1400" baseline="0" dirty="0" smtClean="0"/>
                        <a:t>Бизнес-аудит</a:t>
                      </a:r>
                      <a:r>
                        <a:rPr lang="ru-RU" sz="1400" baseline="0" dirty="0"/>
                        <a:t>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29/12/2022г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461913"/>
                  </a:ext>
                </a:extLst>
              </a:tr>
              <a:tr h="341334">
                <a:tc>
                  <a:txBody>
                    <a:bodyPr/>
                    <a:lstStyle/>
                    <a:p>
                      <a:r>
                        <a:rPr lang="ru-RU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Аскаров Б.Т.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ТОО «ЭКСПЕРТ</a:t>
                      </a:r>
                      <a:r>
                        <a:rPr lang="ru-RU" sz="1400" baseline="0" dirty="0" smtClean="0"/>
                        <a:t> АУДИТ </a:t>
                      </a:r>
                      <a:r>
                        <a:rPr lang="en-US" sz="1400" baseline="0" dirty="0" smtClean="0"/>
                        <a:t>KZ</a:t>
                      </a:r>
                      <a:r>
                        <a:rPr lang="ru-RU" sz="1400" dirty="0" smtClean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29/12/2022Г</a:t>
                      </a:r>
                      <a:r>
                        <a:rPr lang="ru-RU" sz="1400" dirty="0" smtClean="0"/>
                        <a:t>.</a:t>
                      </a:r>
                    </a:p>
                    <a:p>
                      <a:endParaRPr lang="ru-R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020488"/>
                  </a:ext>
                </a:extLst>
              </a:tr>
              <a:tr h="419037">
                <a:tc>
                  <a:txBody>
                    <a:bodyPr/>
                    <a:lstStyle/>
                    <a:p>
                      <a:r>
                        <a:rPr lang="ru-RU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ТОО «</a:t>
                      </a:r>
                      <a:r>
                        <a:rPr lang="en-US" sz="1400" dirty="0" smtClean="0"/>
                        <a:t>NIKSIT</a:t>
                      </a:r>
                      <a:r>
                        <a:rPr lang="ru-RU" sz="1400" dirty="0" smtClean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Пайвин</a:t>
                      </a:r>
                      <a:r>
                        <a:rPr lang="ru-RU" sz="1400" dirty="0" smtClean="0"/>
                        <a:t> Е.Н.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29/12/2022г.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458022"/>
                  </a:ext>
                </a:extLst>
              </a:tr>
              <a:tr h="355072">
                <a:tc>
                  <a:txBody>
                    <a:bodyPr/>
                    <a:lstStyle/>
                    <a:p>
                      <a:r>
                        <a:rPr lang="ru-RU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Абдукаримов</a:t>
                      </a:r>
                      <a:r>
                        <a:rPr lang="ru-RU" sz="1400" dirty="0" smtClean="0"/>
                        <a:t> И.И.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ТОО «</a:t>
                      </a:r>
                      <a:r>
                        <a:rPr lang="en-US" sz="1400" dirty="0" err="1" smtClean="0"/>
                        <a:t>Dalel</a:t>
                      </a:r>
                      <a:r>
                        <a:rPr lang="en-US" sz="1400" baseline="0" dirty="0" smtClean="0"/>
                        <a:t> Consulting Group</a:t>
                      </a:r>
                      <a:r>
                        <a:rPr lang="ru-RU" sz="1400" baseline="0" dirty="0" smtClean="0"/>
                        <a:t>»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30</a:t>
                      </a:r>
                      <a:r>
                        <a:rPr lang="en-US" sz="1400" dirty="0" smtClean="0"/>
                        <a:t>/</a:t>
                      </a:r>
                      <a:r>
                        <a:rPr lang="ru-RU" sz="1400" dirty="0" smtClean="0"/>
                        <a:t>12</a:t>
                      </a:r>
                      <a:r>
                        <a:rPr lang="en-US" sz="1400" dirty="0" smtClean="0"/>
                        <a:t>/2022</a:t>
                      </a:r>
                      <a:r>
                        <a:rPr lang="kk-KZ" sz="1400" dirty="0" smtClean="0"/>
                        <a:t>г.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49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/>
                        <a:t>Уали</a:t>
                      </a:r>
                      <a:r>
                        <a:rPr lang="ru-RU" sz="1400" dirty="0"/>
                        <a:t> Д.М.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ТОО «АКЦЕПТ</a:t>
                      </a:r>
                      <a:r>
                        <a:rPr lang="ru-RU" sz="1400" baseline="0" dirty="0"/>
                        <a:t> АУДИТ</a:t>
                      </a:r>
                      <a:r>
                        <a:rPr lang="ru-RU" sz="1400" dirty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30/12/2022г.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258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ГКП «Семей Водоканал»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ТОО «</a:t>
                      </a:r>
                      <a:r>
                        <a:rPr lang="en-US" sz="1400" dirty="0" smtClean="0"/>
                        <a:t>Audit</a:t>
                      </a:r>
                      <a:r>
                        <a:rPr lang="ru-RU" sz="1400" dirty="0" smtClean="0"/>
                        <a:t> </a:t>
                      </a:r>
                      <a:r>
                        <a:rPr lang="en-US" sz="1400" dirty="0" smtClean="0"/>
                        <a:t>Business</a:t>
                      </a:r>
                      <a:r>
                        <a:rPr lang="ru-RU" sz="1400" dirty="0" smtClean="0"/>
                        <a:t> </a:t>
                      </a:r>
                      <a:r>
                        <a:rPr lang="en-US" sz="1400" dirty="0" smtClean="0"/>
                        <a:t>Group</a:t>
                      </a:r>
                      <a:r>
                        <a:rPr lang="ru-RU" sz="1400" dirty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</a:t>
                      </a:r>
                      <a:r>
                        <a:rPr lang="en-US" sz="1400" dirty="0" smtClean="0"/>
                        <a:t>/1</a:t>
                      </a:r>
                      <a:r>
                        <a:rPr lang="ru-RU" sz="1400" dirty="0" smtClean="0"/>
                        <a:t>2/2022г.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ТОО «</a:t>
                      </a:r>
                      <a:r>
                        <a:rPr lang="en-US" sz="1400" dirty="0" err="1"/>
                        <a:t>Safram</a:t>
                      </a:r>
                      <a:r>
                        <a:rPr lang="en-US" sz="1400" dirty="0"/>
                        <a:t> Construction</a:t>
                      </a:r>
                      <a:r>
                        <a:rPr lang="ru-RU" sz="1400" dirty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ТОО «НАК «</a:t>
                      </a:r>
                      <a:r>
                        <a:rPr lang="ru-RU" sz="1400" dirty="0" err="1"/>
                        <a:t>Евразияаудит</a:t>
                      </a:r>
                      <a:r>
                        <a:rPr lang="ru-RU" sz="1400" dirty="0"/>
                        <a:t> Казахстан»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30/12/2022г.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7644">
                <a:tc>
                  <a:txBody>
                    <a:bodyPr/>
                    <a:lstStyle/>
                    <a:p>
                      <a:r>
                        <a:rPr lang="ru-RU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Мамажанов</a:t>
                      </a:r>
                      <a:r>
                        <a:rPr lang="ru-RU" sz="1400" dirty="0" smtClean="0"/>
                        <a:t> Е.А.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ТОО</a:t>
                      </a:r>
                      <a:r>
                        <a:rPr lang="ru-RU" sz="1400" baseline="0" dirty="0" smtClean="0"/>
                        <a:t> «Бизнес-аудит»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30/12/2022Г.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/>
                        <a:t>Тасыбаев</a:t>
                      </a:r>
                      <a:r>
                        <a:rPr lang="ru-RU" sz="1400" dirty="0"/>
                        <a:t> М.М.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/>
                        <a:t>Муратбаева</a:t>
                      </a:r>
                      <a:r>
                        <a:rPr lang="ru-RU" sz="1400" baseline="0" dirty="0"/>
                        <a:t> 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30/12/2022г.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/>
                        <a:t>Альжанов</a:t>
                      </a:r>
                      <a:r>
                        <a:rPr lang="ru-RU" sz="1400" dirty="0"/>
                        <a:t> Н.С.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ТОО</a:t>
                      </a:r>
                      <a:r>
                        <a:rPr lang="ru-RU" sz="1400" baseline="0" dirty="0"/>
                        <a:t> «</a:t>
                      </a:r>
                      <a:r>
                        <a:rPr lang="ru-RU" sz="1400" baseline="0" dirty="0" err="1"/>
                        <a:t>АудитБизнесКЗ</a:t>
                      </a:r>
                      <a:r>
                        <a:rPr lang="ru-RU" sz="1400" baseline="0" dirty="0"/>
                        <a:t>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28/02/2023г.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/>
                        <a:t>Есенбаев</a:t>
                      </a:r>
                      <a:r>
                        <a:rPr lang="ru-RU" sz="1400" dirty="0"/>
                        <a:t> М.Т.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ТОО «</a:t>
                      </a:r>
                      <a:r>
                        <a:rPr lang="ru-RU" sz="1400" dirty="0" err="1" smtClean="0"/>
                        <a:t>Тамыр</a:t>
                      </a:r>
                      <a:r>
                        <a:rPr lang="ru-RU" sz="1400" dirty="0" smtClean="0"/>
                        <a:t>-Аудит</a:t>
                      </a:r>
                      <a:r>
                        <a:rPr lang="ru-RU" sz="1400" dirty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24/03/2023г.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Рахимбаев</a:t>
                      </a:r>
                      <a:r>
                        <a:rPr lang="ru-RU" sz="1400" dirty="0" smtClean="0"/>
                        <a:t> М.А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ТОО</a:t>
                      </a:r>
                      <a:r>
                        <a:rPr lang="ru-RU" sz="1400" baseline="0" dirty="0" smtClean="0"/>
                        <a:t> «</a:t>
                      </a:r>
                      <a:r>
                        <a:rPr lang="en-US" sz="1400" baseline="0" dirty="0" smtClean="0"/>
                        <a:t>East Finance Services</a:t>
                      </a:r>
                      <a:r>
                        <a:rPr lang="ru-RU" sz="1400" baseline="0" dirty="0" smtClean="0"/>
                        <a:t>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21/04/2023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Шигрин</a:t>
                      </a:r>
                      <a:r>
                        <a:rPr lang="ru-RU" sz="1400" dirty="0" smtClean="0"/>
                        <a:t> С.В.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ТОО «</a:t>
                      </a:r>
                      <a:r>
                        <a:rPr lang="ru-RU" sz="1400" dirty="0" err="1" smtClean="0"/>
                        <a:t>ОстБизнес</a:t>
                      </a:r>
                      <a:r>
                        <a:rPr lang="ru-RU" sz="1400" dirty="0" smtClean="0"/>
                        <a:t>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21/04/2023г.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311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749FC4-1A83-D460-FD62-6F158E268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Комитет по методологии бухгалтерского учета и аудита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E53D3F2-F7AA-B925-5EBD-14A4BFD2C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428874"/>
              </p:ext>
            </p:extLst>
          </p:nvPr>
        </p:nvGraphicFramePr>
        <p:xfrm>
          <a:off x="1325272" y="1827732"/>
          <a:ext cx="8128000" cy="480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920">
                  <a:extLst>
                    <a:ext uri="{9D8B030D-6E8A-4147-A177-3AD203B41FA5}">
                      <a16:colId xmlns:a16="http://schemas.microsoft.com/office/drawing/2014/main" val="1245263415"/>
                    </a:ext>
                  </a:extLst>
                </a:gridCol>
                <a:gridCol w="7371080">
                  <a:extLst>
                    <a:ext uri="{9D8B030D-6E8A-4147-A177-3AD203B41FA5}">
                      <a16:colId xmlns:a16="http://schemas.microsoft.com/office/drawing/2014/main" val="2727001532"/>
                    </a:ext>
                  </a:extLst>
                </a:gridCol>
              </a:tblGrid>
              <a:tr h="480113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Состав Комитета МБУА ПСАД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272029"/>
                  </a:ext>
                </a:extLst>
              </a:tr>
              <a:tr h="480113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ФИО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650226"/>
                  </a:ext>
                </a:extLst>
              </a:tr>
              <a:tr h="480113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Мудриченко</a:t>
                      </a:r>
                      <a:r>
                        <a:rPr lang="ru-RU" dirty="0"/>
                        <a:t> Иван Владимирович - Председатель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370420"/>
                  </a:ext>
                </a:extLst>
              </a:tr>
              <a:tr h="480113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Розинкина</a:t>
                      </a:r>
                      <a:r>
                        <a:rPr lang="ru-RU" dirty="0"/>
                        <a:t> Елена Владимировна- заместитель председателя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903107"/>
                  </a:ext>
                </a:extLst>
              </a:tr>
              <a:tr h="480113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Серикбаева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err="1"/>
                        <a:t>Рабиям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err="1"/>
                        <a:t>Нурахуновна</a:t>
                      </a:r>
                      <a:r>
                        <a:rPr lang="ru-RU" baseline="0" dirty="0"/>
                        <a:t> - </a:t>
                      </a:r>
                      <a:r>
                        <a:rPr lang="ru-RU" dirty="0"/>
                        <a:t>заместитель председателя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681699"/>
                  </a:ext>
                </a:extLst>
              </a:tr>
              <a:tr h="480113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Мендыбаева Алина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Сериковна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член комитета МБУА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556210"/>
                  </a:ext>
                </a:extLst>
              </a:tr>
              <a:tr h="480113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Саттаров Рустамжан Турсунжанович - 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 комитета МБУА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113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Кушербаева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Актолкын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Токболатовна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 комитета МБУА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113"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Некрасов Дмитрий Вениаминович -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 комитета МБУА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23079"/>
                  </a:ext>
                </a:extLst>
              </a:tr>
              <a:tr h="480113"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Колтаевская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Юлия Викторовна - 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 комитета МБУА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845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222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FEECA46-90C0-E769-A551-DA44BCDC83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681911"/>
              </p:ext>
            </p:extLst>
          </p:nvPr>
        </p:nvGraphicFramePr>
        <p:xfrm>
          <a:off x="1129030" y="1257300"/>
          <a:ext cx="81280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900">
                  <a:extLst>
                    <a:ext uri="{9D8B030D-6E8A-4147-A177-3AD203B41FA5}">
                      <a16:colId xmlns:a16="http://schemas.microsoft.com/office/drawing/2014/main" val="3755783379"/>
                    </a:ext>
                  </a:extLst>
                </a:gridCol>
                <a:gridCol w="2884707">
                  <a:extLst>
                    <a:ext uri="{9D8B030D-6E8A-4147-A177-3AD203B41FA5}">
                      <a16:colId xmlns:a16="http://schemas.microsoft.com/office/drawing/2014/main" val="1344663583"/>
                    </a:ext>
                  </a:extLst>
                </a:gridCol>
                <a:gridCol w="2047740">
                  <a:extLst>
                    <a:ext uri="{9D8B030D-6E8A-4147-A177-3AD203B41FA5}">
                      <a16:colId xmlns:a16="http://schemas.microsoft.com/office/drawing/2014/main" val="3200548982"/>
                    </a:ext>
                  </a:extLst>
                </a:gridCol>
                <a:gridCol w="2598653">
                  <a:extLst>
                    <a:ext uri="{9D8B030D-6E8A-4147-A177-3AD203B41FA5}">
                      <a16:colId xmlns:a16="http://schemas.microsoft.com/office/drawing/2014/main" val="3115463535"/>
                    </a:ext>
                  </a:extLst>
                </a:gridCol>
              </a:tblGrid>
              <a:tr h="278976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Заседания Комитета МБУА ПСАД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51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Форма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Вид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15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22.04.2022г.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614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29.04.2022г.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643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25.11.2022г.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155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13.12.2022г.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039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23.12.2022г.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923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20.01.2023г.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072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21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1640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8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47A4559-A6E9-41CF-9BB3-3DC922FCDEFF}"/>
              </a:ext>
            </a:extLst>
          </p:cNvPr>
          <p:cNvSpPr/>
          <p:nvPr/>
        </p:nvSpPr>
        <p:spPr>
          <a:xfrm>
            <a:off x="742949" y="246145"/>
            <a:ext cx="9369427" cy="191410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Исполнительный коллегиальный орган:</a:t>
            </a: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выполняет функции секретариата и осуществляет текущую деятельность Профессионального совета. Структура и полномочия ИКО ПСАД определяется Правлением Профессионального совета.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0FD484D3-8C31-9009-2B78-652948FFC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988932"/>
              </p:ext>
            </p:extLst>
          </p:nvPr>
        </p:nvGraphicFramePr>
        <p:xfrm>
          <a:off x="742950" y="2774182"/>
          <a:ext cx="9369427" cy="258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501">
                  <a:extLst>
                    <a:ext uri="{9D8B030D-6E8A-4147-A177-3AD203B41FA5}">
                      <a16:colId xmlns:a16="http://schemas.microsoft.com/office/drawing/2014/main" val="4189939382"/>
                    </a:ext>
                  </a:extLst>
                </a:gridCol>
                <a:gridCol w="3936755">
                  <a:extLst>
                    <a:ext uri="{9D8B030D-6E8A-4147-A177-3AD203B41FA5}">
                      <a16:colId xmlns:a16="http://schemas.microsoft.com/office/drawing/2014/main" val="1768266593"/>
                    </a:ext>
                  </a:extLst>
                </a:gridCol>
                <a:gridCol w="5025171">
                  <a:extLst>
                    <a:ext uri="{9D8B030D-6E8A-4147-A177-3AD203B41FA5}">
                      <a16:colId xmlns:a16="http://schemas.microsoft.com/office/drawing/2014/main" val="45561788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Состав ИКО ПСАД – штатные сотрудники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966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Должность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731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Председатель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Акан</a:t>
                      </a:r>
                      <a:r>
                        <a:rPr lang="ru-RU" dirty="0"/>
                        <a:t> Арыстан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202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Корпоративный секретарь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Даутпеков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Сеитказы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Ербакытович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68265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Главный бухгалтер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Матова</a:t>
                      </a:r>
                      <a:r>
                        <a:rPr lang="ru-RU" dirty="0"/>
                        <a:t> Аида </a:t>
                      </a:r>
                      <a:r>
                        <a:rPr lang="ru-RU" dirty="0" err="1"/>
                        <a:t>Жарасовна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003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Старший менеджер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Амандыкова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Шайзада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Егеубековна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19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Менеджер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Максимова Елизавета Илларионовна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798614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42949" y="5658230"/>
            <a:ext cx="8768519" cy="7662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 общей сложности за период с 5 октября 2021 г. по настоящее время ИКО ПСАД было организовано 77 заседаний Правления, Рабочих органов и Рабочих групп ПСАД на платформе </a:t>
            </a:r>
            <a:r>
              <a:rPr lang="en-US" sz="1400" dirty="0" smtClean="0"/>
              <a:t>Zoom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1994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Ревизионная комиссия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52872" y="2117037"/>
            <a:ext cx="5522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/>
              <a:t>Председатель - </a:t>
            </a:r>
            <a:r>
              <a:rPr lang="ru-RU" dirty="0" err="1"/>
              <a:t>Айзенштат</a:t>
            </a:r>
            <a:r>
              <a:rPr lang="ru-RU" dirty="0"/>
              <a:t> Юрий Аркадьевич</a:t>
            </a:r>
          </a:p>
          <a:p>
            <a:pPr marL="342900" indent="-342900">
              <a:buAutoNum type="arabicPeriod"/>
            </a:pPr>
            <a:r>
              <a:rPr lang="ru-RU" dirty="0" err="1"/>
              <a:t>Полтушева</a:t>
            </a:r>
            <a:r>
              <a:rPr lang="ru-RU" dirty="0"/>
              <a:t> </a:t>
            </a:r>
            <a:r>
              <a:rPr lang="ru-RU" dirty="0" err="1"/>
              <a:t>Дельбар</a:t>
            </a:r>
            <a:r>
              <a:rPr lang="ru-RU" dirty="0"/>
              <a:t> </a:t>
            </a:r>
            <a:r>
              <a:rPr lang="ru-RU" dirty="0" err="1"/>
              <a:t>Рахимджановна</a:t>
            </a:r>
            <a:endParaRPr lang="ru-RU" dirty="0"/>
          </a:p>
          <a:p>
            <a:pPr marL="342900" indent="-342900">
              <a:buAutoNum type="arabicPeriod"/>
            </a:pPr>
            <a:r>
              <a:rPr lang="ru-RU" dirty="0" err="1"/>
              <a:t>Егембердиева</a:t>
            </a:r>
            <a:r>
              <a:rPr lang="ru-RU" dirty="0"/>
              <a:t> Сауле </a:t>
            </a:r>
            <a:r>
              <a:rPr lang="ru-RU" dirty="0" err="1"/>
              <a:t>Какимовна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376" y="3529415"/>
            <a:ext cx="7432583" cy="19655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Ревизионная комиссия ПСАД подотчетна Правлению ПСАД.  Осуществляет контроль над финансово-хозяйственной деятельностью. Избирается на срок 5 лет. Состоит из 3 человек. Возглавляется Председателем. </a:t>
            </a:r>
            <a:endParaRPr lang="ru-RU" dirty="0" smtClean="0"/>
          </a:p>
          <a:p>
            <a:pPr algn="ctr"/>
            <a:r>
              <a:rPr lang="ru-RU" dirty="0" smtClean="0"/>
              <a:t>Ревизионная комиссия провела очное заседание 14 октября 2022 г.  </a:t>
            </a:r>
          </a:p>
        </p:txBody>
      </p:sp>
    </p:spTree>
    <p:extLst>
      <p:ext uri="{BB962C8B-B14F-4D97-AF65-F5344CB8AC3E}">
        <p14:creationId xmlns:p14="http://schemas.microsoft.com/office/powerpoint/2010/main" val="366963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Рабочие группы ПСАД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76104"/>
            <a:ext cx="8596668" cy="517289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1. Рабочая группа по выработке рекомендаций по внесению изменений и дополнений в Приказы Министра финансов РК по аудиторской деятельности и Устав </a:t>
            </a:r>
            <a:r>
              <a:rPr lang="ru-RU" dirty="0" smtClean="0"/>
              <a:t>ПСАД (2 заседания в </a:t>
            </a:r>
            <a:r>
              <a:rPr lang="en-US" dirty="0" smtClean="0"/>
              <a:t>Zoom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2. Рабочая группа по формированию проекта Положения о </a:t>
            </a:r>
            <a:r>
              <a:rPr lang="ru-RU" dirty="0" smtClean="0"/>
              <a:t>Правлении;                  (2 заседания в </a:t>
            </a:r>
            <a:r>
              <a:rPr lang="en-US" dirty="0" smtClean="0"/>
              <a:t>Zoom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3. Рабочая группа по формированию проекта Положения о Ревизионной комиссии ПСАД</a:t>
            </a:r>
            <a:r>
              <a:rPr lang="ru-RU" dirty="0" smtClean="0"/>
              <a:t>; (1 заседание в </a:t>
            </a:r>
            <a:r>
              <a:rPr lang="en-US" dirty="0" smtClean="0"/>
              <a:t>Zoom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4. Рабочая группа по формированию рабочих документов Комитета Контроля качества</a:t>
            </a:r>
            <a:r>
              <a:rPr lang="ru-RU" dirty="0" smtClean="0"/>
              <a:t>; (7 заседаний в </a:t>
            </a:r>
            <a:r>
              <a:rPr lang="en-US" dirty="0" smtClean="0"/>
              <a:t>Zoom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5. Рабочая группа по формированию рабочих документов Квалификационной комиссии ПСАД</a:t>
            </a:r>
            <a:r>
              <a:rPr lang="ru-RU" smtClean="0"/>
              <a:t>; (7 </a:t>
            </a:r>
            <a:r>
              <a:rPr lang="ru-RU" dirty="0" smtClean="0"/>
              <a:t>заседаний в </a:t>
            </a:r>
            <a:r>
              <a:rPr lang="en-US" dirty="0" smtClean="0"/>
              <a:t>Zoom</a:t>
            </a:r>
            <a:r>
              <a:rPr lang="ru-RU" dirty="0"/>
              <a:t>, 1 </a:t>
            </a:r>
            <a:r>
              <a:rPr lang="ru-RU" dirty="0" smtClean="0"/>
              <a:t>очное)</a:t>
            </a:r>
            <a:endParaRPr lang="ru-RU" dirty="0"/>
          </a:p>
          <a:p>
            <a:r>
              <a:rPr lang="ru-RU" dirty="0"/>
              <a:t>6. Рабочая группа по формированию рабочих документов Комитета Рассмотрения обращении и апелляции</a:t>
            </a:r>
            <a:r>
              <a:rPr lang="ru-RU" dirty="0" smtClean="0"/>
              <a:t>; (5 заседаний в </a:t>
            </a:r>
            <a:r>
              <a:rPr lang="en-US" dirty="0" smtClean="0"/>
              <a:t>Zoom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7. Рабочая группа по формированию рабочих документов Комитета Методологии бухгалтерского учета и аудита</a:t>
            </a:r>
            <a:r>
              <a:rPr lang="ru-RU" dirty="0" smtClean="0"/>
              <a:t>; (3 заседания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Zoom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8. Рабочая группа по проекту Национального стандарта аудита РК «Судебный аудит</a:t>
            </a:r>
            <a:r>
              <a:rPr lang="ru-RU" dirty="0" smtClean="0"/>
              <a:t>».</a:t>
            </a:r>
            <a:r>
              <a:rPr lang="en-US" dirty="0" smtClean="0"/>
              <a:t> (5 </a:t>
            </a:r>
            <a:r>
              <a:rPr lang="ru-RU" dirty="0" smtClean="0"/>
              <a:t>заседаний в </a:t>
            </a:r>
            <a:r>
              <a:rPr lang="en-US" dirty="0" smtClean="0"/>
              <a:t>Zoom</a:t>
            </a:r>
            <a:r>
              <a:rPr lang="ru-RU" dirty="0" smtClean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0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5521" y="1025495"/>
            <a:ext cx="8596668" cy="5015867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Наименование: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полное наименование на государственном языке -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Аудиторлық қызмет жөніндегі кәсіби кеңес, сокращенное - АҚКК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полное наименование на русском языке – Профессиональный совет по аудиторской деятельности, сокращенное – ПСАД;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государственной регистрации – 05 октября 2021 г.;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Юридический адрес – г. Алматы,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мкрн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6, д.56, офис 21;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Веб-сайт ПСАД –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www.psad.kz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Электронная почта –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admin_iko@psad.kz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30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147769-8E4C-4723-A3FE-B82EEA4BB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8912"/>
            <a:ext cx="10441770" cy="69494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СТРУКТУРА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D1A1E27-C2CD-4AAE-8527-C9886DD20243}"/>
              </a:ext>
            </a:extLst>
          </p:cNvPr>
          <p:cNvSpPr/>
          <p:nvPr/>
        </p:nvSpPr>
        <p:spPr>
          <a:xfrm>
            <a:off x="4520523" y="1408173"/>
            <a:ext cx="2755392" cy="11338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ПРАВЛЕНИЕ ПСАД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ED29015-9615-479C-ABF9-D8D3CD5BFD3C}"/>
              </a:ext>
            </a:extLst>
          </p:cNvPr>
          <p:cNvSpPr/>
          <p:nvPr/>
        </p:nvSpPr>
        <p:spPr>
          <a:xfrm>
            <a:off x="5785104" y="2810249"/>
            <a:ext cx="2389632" cy="1085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Исполнительный коллегиальный орган (ИКО)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77754EB-637D-4C91-836A-106493304C9F}"/>
              </a:ext>
            </a:extLst>
          </p:cNvPr>
          <p:cNvSpPr/>
          <p:nvPr/>
        </p:nvSpPr>
        <p:spPr>
          <a:xfrm>
            <a:off x="175427" y="2791966"/>
            <a:ext cx="2389632" cy="1085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Комитет по контролю качества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9170EC4-0F1B-45A1-9DD1-6411A6FC1A4D}"/>
              </a:ext>
            </a:extLst>
          </p:cNvPr>
          <p:cNvSpPr/>
          <p:nvPr/>
        </p:nvSpPr>
        <p:spPr>
          <a:xfrm>
            <a:off x="2947755" y="2816346"/>
            <a:ext cx="2538645" cy="1085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Квалификационная комиссия (КК)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A084D5C-E438-4131-80F3-0B7446AC1BE2}"/>
              </a:ext>
            </a:extLst>
          </p:cNvPr>
          <p:cNvSpPr/>
          <p:nvPr/>
        </p:nvSpPr>
        <p:spPr>
          <a:xfrm>
            <a:off x="4442629" y="4547622"/>
            <a:ext cx="2682240" cy="12070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Комитет методологии бухгалтерского учета и аудита (КМБУА)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F607C82-A0CC-4DDC-8EA8-EABFFED0865E}"/>
              </a:ext>
            </a:extLst>
          </p:cNvPr>
          <p:cNvSpPr/>
          <p:nvPr/>
        </p:nvSpPr>
        <p:spPr>
          <a:xfrm>
            <a:off x="1475232" y="4559814"/>
            <a:ext cx="2682240" cy="11948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Комитет по рассмотрению обращений и апелляций (КРОА)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F1F74E3-FCA5-4C33-A425-95995B8DBFDB}"/>
              </a:ext>
            </a:extLst>
          </p:cNvPr>
          <p:cNvSpPr/>
          <p:nvPr/>
        </p:nvSpPr>
        <p:spPr>
          <a:xfrm>
            <a:off x="7666058" y="4547622"/>
            <a:ext cx="2538645" cy="11826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Ревизионная комиссия (РК)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0C68EBFD-CF44-4A31-8B94-DF04A1EC935E}"/>
              </a:ext>
            </a:extLst>
          </p:cNvPr>
          <p:cNvCxnSpPr/>
          <p:nvPr/>
        </p:nvCxnSpPr>
        <p:spPr>
          <a:xfrm>
            <a:off x="1280160" y="1877568"/>
            <a:ext cx="0" cy="890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67268BEE-D03D-406F-9EE8-93580C39F5CD}"/>
              </a:ext>
            </a:extLst>
          </p:cNvPr>
          <p:cNvCxnSpPr>
            <a:endCxn id="9" idx="0"/>
          </p:cNvCxnSpPr>
          <p:nvPr/>
        </p:nvCxnSpPr>
        <p:spPr>
          <a:xfrm>
            <a:off x="2743200" y="1889761"/>
            <a:ext cx="0" cy="2584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74FE69C2-0004-4D4C-ADE3-50D5667456FE}"/>
              </a:ext>
            </a:extLst>
          </p:cNvPr>
          <p:cNvCxnSpPr>
            <a:cxnSpLocks/>
          </p:cNvCxnSpPr>
          <p:nvPr/>
        </p:nvCxnSpPr>
        <p:spPr>
          <a:xfrm>
            <a:off x="5632703" y="2639569"/>
            <a:ext cx="0" cy="1834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87817347-B40B-4173-B4D5-5CF26B51DF50}"/>
              </a:ext>
            </a:extLst>
          </p:cNvPr>
          <p:cNvCxnSpPr/>
          <p:nvPr/>
        </p:nvCxnSpPr>
        <p:spPr>
          <a:xfrm>
            <a:off x="3913632" y="1889761"/>
            <a:ext cx="0" cy="877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7A831B75-425E-4868-B761-98751D791CDF}"/>
              </a:ext>
            </a:extLst>
          </p:cNvPr>
          <p:cNvCxnSpPr/>
          <p:nvPr/>
        </p:nvCxnSpPr>
        <p:spPr>
          <a:xfrm>
            <a:off x="8935380" y="1889761"/>
            <a:ext cx="0" cy="2584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098925AC-3397-4C35-9BF5-A7BE6DF887D6}"/>
              </a:ext>
            </a:extLst>
          </p:cNvPr>
          <p:cNvCxnSpPr>
            <a:cxnSpLocks/>
          </p:cNvCxnSpPr>
          <p:nvPr/>
        </p:nvCxnSpPr>
        <p:spPr>
          <a:xfrm>
            <a:off x="7754112" y="1889761"/>
            <a:ext cx="0" cy="877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F7E0E2BF-2B53-4C51-858A-E54974D4C6AA}"/>
              </a:ext>
            </a:extLst>
          </p:cNvPr>
          <p:cNvCxnSpPr/>
          <p:nvPr/>
        </p:nvCxnSpPr>
        <p:spPr>
          <a:xfrm>
            <a:off x="1280160" y="1877568"/>
            <a:ext cx="32403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73AA3364-BA6C-4C47-B2D7-5F9F9D98B051}"/>
              </a:ext>
            </a:extLst>
          </p:cNvPr>
          <p:cNvCxnSpPr>
            <a:cxnSpLocks/>
          </p:cNvCxnSpPr>
          <p:nvPr/>
        </p:nvCxnSpPr>
        <p:spPr>
          <a:xfrm>
            <a:off x="7275915" y="1877568"/>
            <a:ext cx="16594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837488" y="5990602"/>
            <a:ext cx="8349241" cy="7178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Члены Правления, а также члены Рабочих органов – Квалификационной комиссии и Комитетов, а также Ревизионной комиссии ПСАД осуществляют свою деятельность на безвозмездной основе. </a:t>
            </a:r>
          </a:p>
        </p:txBody>
      </p:sp>
    </p:spTree>
    <p:extLst>
      <p:ext uri="{BB962C8B-B14F-4D97-AF65-F5344CB8AC3E}">
        <p14:creationId xmlns:p14="http://schemas.microsoft.com/office/powerpoint/2010/main" val="216472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4000" y="280417"/>
            <a:ext cx="9252520" cy="6200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ПРАВЛЕНИЕ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81576" y="1783834"/>
            <a:ext cx="2624749" cy="5016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Независимый директор </a:t>
            </a:r>
            <a:endParaRPr lang="en-US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1577" y="1041378"/>
            <a:ext cx="2624748" cy="5139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Министерство</a:t>
            </a:r>
            <a:r>
              <a:rPr lang="ru-RU" sz="1200" b="1" dirty="0"/>
              <a:t>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финансов РК</a:t>
            </a:r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3311" y="2467064"/>
            <a:ext cx="2624749" cy="46414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МФЦА</a:t>
            </a:r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63658" y="4494719"/>
            <a:ext cx="2634401" cy="9489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ПАО</a:t>
            </a:r>
          </a:p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(1/3 от числа членов)</a:t>
            </a:r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63659" y="3112829"/>
            <a:ext cx="2642665" cy="4165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КАСЕ</a:t>
            </a:r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Rectangle 6"/>
          <p:cNvSpPr/>
          <p:nvPr/>
        </p:nvSpPr>
        <p:spPr>
          <a:xfrm>
            <a:off x="963660" y="3778082"/>
            <a:ext cx="2634400" cy="4862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Представитель (-ли) ВУЗов РК</a:t>
            </a:r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87439" y="1035249"/>
            <a:ext cx="6229883" cy="5200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n w="0"/>
                <a:solidFill>
                  <a:schemeClr val="tx1"/>
                </a:solidFill>
              </a:rPr>
              <a:t>Председатель Правления  - Министр финансов РК </a:t>
            </a:r>
            <a:r>
              <a:rPr lang="ru-RU" sz="1200" dirty="0" err="1">
                <a:ln w="0"/>
                <a:solidFill>
                  <a:schemeClr val="tx1"/>
                </a:solidFill>
              </a:rPr>
              <a:t>Жамаубаев</a:t>
            </a:r>
            <a:r>
              <a:rPr lang="ru-RU" sz="1200" dirty="0">
                <a:ln w="0"/>
                <a:solidFill>
                  <a:schemeClr val="tx1"/>
                </a:solidFill>
              </a:rPr>
              <a:t> Е.К./</a:t>
            </a:r>
          </a:p>
          <a:p>
            <a:pPr algn="ctr"/>
            <a:r>
              <a:rPr lang="ru-RU" sz="1200" dirty="0">
                <a:ln w="0"/>
                <a:solidFill>
                  <a:schemeClr val="tx1"/>
                </a:solidFill>
              </a:rPr>
              <a:t>Вице-министр финансов РК </a:t>
            </a:r>
            <a:r>
              <a:rPr lang="ru-RU" sz="1200" dirty="0" err="1">
                <a:ln w="0"/>
                <a:solidFill>
                  <a:schemeClr val="tx1"/>
                </a:solidFill>
              </a:rPr>
              <a:t>Кенбеил</a:t>
            </a:r>
            <a:r>
              <a:rPr lang="ru-RU" sz="1200" dirty="0">
                <a:ln w="0"/>
                <a:solidFill>
                  <a:schemeClr val="tx1"/>
                </a:solidFill>
              </a:rPr>
              <a:t> Д.М. (</a:t>
            </a:r>
            <a:r>
              <a:rPr lang="ru-RU" sz="1200" i="1" dirty="0">
                <a:ln w="0"/>
                <a:solidFill>
                  <a:schemeClr val="tx1"/>
                </a:solidFill>
              </a:rPr>
              <a:t>по взаимозаменяемости</a:t>
            </a:r>
            <a:r>
              <a:rPr lang="ru-RU" sz="1200" dirty="0">
                <a:ln w="0"/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87439" y="1783834"/>
            <a:ext cx="6229883" cy="5016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Шамырканов</a:t>
            </a:r>
            <a:r>
              <a:rPr lang="ru-RU" sz="1200" dirty="0" smtClean="0"/>
              <a:t> </a:t>
            </a:r>
            <a:r>
              <a:rPr lang="ru-RU" sz="1200" dirty="0" err="1" smtClean="0"/>
              <a:t>Бакыт</a:t>
            </a:r>
            <a:r>
              <a:rPr lang="ru-RU" sz="1200" dirty="0" smtClean="0"/>
              <a:t> </a:t>
            </a:r>
            <a:r>
              <a:rPr lang="ru-RU" sz="1200" dirty="0" err="1" smtClean="0"/>
              <a:t>Талантбекович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87439" y="2467064"/>
            <a:ext cx="6229883" cy="4812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Мухамеджанова </a:t>
            </a:r>
            <a:r>
              <a:rPr lang="ru-RU" sz="1200" dirty="0" err="1"/>
              <a:t>Жансулу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87439" y="3112829"/>
            <a:ext cx="6229883" cy="4165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/>
              <a:t>Хорошевская</a:t>
            </a:r>
            <a:r>
              <a:rPr lang="ru-RU" sz="1200" dirty="0"/>
              <a:t> Наталья Юрьевна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87439" y="3778082"/>
            <a:ext cx="6229883" cy="4862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  <a:p>
            <a:pPr algn="ctr"/>
            <a:r>
              <a:rPr lang="ru-RU" sz="1200" dirty="0" err="1" smtClean="0"/>
              <a:t>Сембиева</a:t>
            </a:r>
            <a:r>
              <a:rPr lang="ru-RU" sz="1200" dirty="0" smtClean="0"/>
              <a:t> </a:t>
            </a:r>
            <a:r>
              <a:rPr lang="ru-RU" sz="1200" dirty="0" err="1"/>
              <a:t>Ляззат</a:t>
            </a:r>
            <a:r>
              <a:rPr lang="ru-RU" sz="1200" dirty="0"/>
              <a:t> </a:t>
            </a:r>
            <a:r>
              <a:rPr lang="ru-RU" sz="1200" dirty="0" err="1" smtClean="0"/>
              <a:t>Мыктыбаевна</a:t>
            </a:r>
            <a:endParaRPr lang="ru-RU" sz="1200" dirty="0"/>
          </a:p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87439" y="4494719"/>
            <a:ext cx="6229883" cy="4105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/>
              <a:t>Кошкимбаев</a:t>
            </a:r>
            <a:r>
              <a:rPr lang="ru-RU" sz="1200" dirty="0"/>
              <a:t> </a:t>
            </a:r>
            <a:r>
              <a:rPr lang="ru-RU" sz="1200" dirty="0" err="1"/>
              <a:t>Сапар</a:t>
            </a:r>
            <a:r>
              <a:rPr lang="ru-RU" sz="1200" dirty="0"/>
              <a:t> </a:t>
            </a:r>
            <a:r>
              <a:rPr lang="ru-RU" sz="1200" dirty="0" err="1"/>
              <a:t>Хайсаханович</a:t>
            </a:r>
            <a:r>
              <a:rPr lang="ru-RU" sz="1200" dirty="0"/>
              <a:t> – </a:t>
            </a:r>
          </a:p>
          <a:p>
            <a:pPr algn="ctr"/>
            <a:r>
              <a:rPr lang="ru-RU" sz="1200" dirty="0"/>
              <a:t>Председатель Совета ПАО «Палата аудиторов РК»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187439" y="5038725"/>
            <a:ext cx="6229883" cy="404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/>
              <a:t>Мицук</a:t>
            </a:r>
            <a:r>
              <a:rPr lang="ru-RU" sz="1200" dirty="0"/>
              <a:t> Артем Алексеевич – </a:t>
            </a:r>
          </a:p>
          <a:p>
            <a:pPr algn="ctr"/>
            <a:r>
              <a:rPr lang="ru-RU" sz="1200" dirty="0"/>
              <a:t>Председатель ПАО «Союз аудиторов Казахстана»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63658" y="5794049"/>
            <a:ext cx="8829822" cy="5725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400" dirty="0"/>
              <a:t>Согласно пункту 7 статьи 13-1 </a:t>
            </a:r>
            <a:r>
              <a:rPr lang="kk-KZ" sz="1400" dirty="0" smtClean="0"/>
              <a:t>Закона «Об аудиторской деятельности» </a:t>
            </a:r>
            <a:r>
              <a:rPr lang="kk-KZ" sz="1400" dirty="0"/>
              <a:t>представителям правления</a:t>
            </a:r>
            <a:r>
              <a:rPr lang="ru-RU" sz="1400" dirty="0"/>
              <a:t> вознаграждение не выплачивается, в связи с чем </a:t>
            </a:r>
            <a:r>
              <a:rPr lang="ru-RU" sz="1400" b="1" dirty="0"/>
              <a:t>исключается коррупционный риск.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50302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DBE779-3CC0-43A4-B085-32678A47D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621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Компетенция Правления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4E9301-D442-49EB-B7FE-36C036C9F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340768"/>
            <a:ext cx="9784784" cy="4989314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внутренних документов ПСАД, включая порядок формирования имущества ПСАД;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назначение исполнительных органов ПСАД;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контроля за соответствием деятельности ПСАД уставным целям;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направления деятельности ПСАД в целях развития аудиторской деятельности и повышения качества аудиторских услуг;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согласование программы аттестации кандидатов в аудиторы;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требований к объектам внешнего контроля качества ПСАД;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согласование порядка проведения внешнего контроля качества аудиторских организаций;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и выдача рекомендаций по ходатайствам, представленным Комитетом по контролю качества, об исключении аудиторской организации из членства в профессиональной организации;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согласование результатов проведенного внешнего контроля качества деятельности объектов внешнего контроля качества ПСАД;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обращений в отношении профессиональных организаций, аудиторских организаций и аудиторов;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годовой отчетности о деятельности ПСАД;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Правил осуществления деятельности апелляционной комиссии ПСАД;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и согласование результатов контроля, осуществляемого путем проведения проверки аудиторских и профессиональных организаций на соответствие порядку проведения внешнего контроля качества аудиторских организаций, в случаях отсутствия возражений к ним и (или) наличия решения апелляционной комиссии.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136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58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Заседания Правления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722819"/>
              </p:ext>
            </p:extLst>
          </p:nvPr>
        </p:nvGraphicFramePr>
        <p:xfrm>
          <a:off x="922946" y="719664"/>
          <a:ext cx="9819118" cy="498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3">
                  <a:extLst>
                    <a:ext uri="{9D8B030D-6E8A-4147-A177-3AD203B41FA5}">
                      <a16:colId xmlns:a16="http://schemas.microsoft.com/office/drawing/2014/main" val="2943635330"/>
                    </a:ext>
                  </a:extLst>
                </a:gridCol>
                <a:gridCol w="3359979">
                  <a:extLst>
                    <a:ext uri="{9D8B030D-6E8A-4147-A177-3AD203B41FA5}">
                      <a16:colId xmlns:a16="http://schemas.microsoft.com/office/drawing/2014/main" val="1820779517"/>
                    </a:ext>
                  </a:extLst>
                </a:gridCol>
                <a:gridCol w="2508478">
                  <a:extLst>
                    <a:ext uri="{9D8B030D-6E8A-4147-A177-3AD203B41FA5}">
                      <a16:colId xmlns:a16="http://schemas.microsoft.com/office/drawing/2014/main" val="735145218"/>
                    </a:ext>
                  </a:extLst>
                </a:gridCol>
                <a:gridCol w="3379158">
                  <a:extLst>
                    <a:ext uri="{9D8B030D-6E8A-4147-A177-3AD203B41FA5}">
                      <a16:colId xmlns:a16="http://schemas.microsoft.com/office/drawing/2014/main" val="4057620629"/>
                    </a:ext>
                  </a:extLst>
                </a:gridCol>
              </a:tblGrid>
              <a:tr h="388469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Заседания</a:t>
                      </a:r>
                      <a:r>
                        <a:rPr lang="ru-RU" baseline="0" dirty="0"/>
                        <a:t> Правления ПСАД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237056"/>
                  </a:ext>
                </a:extLst>
              </a:tr>
              <a:tr h="38846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Форма проведения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вид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Дата проведения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54732"/>
                  </a:ext>
                </a:extLst>
              </a:tr>
              <a:tr h="388469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03.11.2021г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228626"/>
                  </a:ext>
                </a:extLst>
              </a:tr>
              <a:tr h="388469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15.04.2022г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057238"/>
                  </a:ext>
                </a:extLst>
              </a:tr>
              <a:tr h="388469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Очное дистанционное</a:t>
                      </a:r>
                      <a:r>
                        <a:rPr lang="ru-RU" sz="1800" baseline="0" dirty="0"/>
                        <a:t> (</a:t>
                      </a:r>
                      <a:r>
                        <a:rPr lang="en-US" sz="1800" baseline="0" dirty="0"/>
                        <a:t>zoom)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01.11.2022г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030240"/>
                  </a:ext>
                </a:extLst>
              </a:tr>
              <a:tr h="388469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Заочное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15.12.2022г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038439"/>
                  </a:ext>
                </a:extLst>
              </a:tr>
              <a:tr h="388469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Заочное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27.12.2022г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38740"/>
                  </a:ext>
                </a:extLst>
              </a:tr>
              <a:tr h="388469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Заочное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29.12.2022г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074359"/>
                  </a:ext>
                </a:extLst>
              </a:tr>
              <a:tr h="388469"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Заочное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27.02.2023г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634707"/>
                  </a:ext>
                </a:extLst>
              </a:tr>
              <a:tr h="388469"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Заочное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02.03.2023г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541778"/>
                  </a:ext>
                </a:extLst>
              </a:tr>
              <a:tr h="194235">
                <a:tc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Заочное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20.03.2023г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87562"/>
                  </a:ext>
                </a:extLst>
              </a:tr>
              <a:tr h="194235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Заочное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Внеочередное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10.04.2023г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434993"/>
                  </a:ext>
                </a:extLst>
              </a:tr>
              <a:tr h="194235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Заочное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Внеочередное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20.04.2023г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286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356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983492"/>
              </p:ext>
            </p:extLst>
          </p:nvPr>
        </p:nvGraphicFramePr>
        <p:xfrm>
          <a:off x="502920" y="160020"/>
          <a:ext cx="926269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2">
                  <a:extLst>
                    <a:ext uri="{9D8B030D-6E8A-4147-A177-3AD203B41FA5}">
                      <a16:colId xmlns:a16="http://schemas.microsoft.com/office/drawing/2014/main" val="678642582"/>
                    </a:ext>
                  </a:extLst>
                </a:gridCol>
                <a:gridCol w="6100354">
                  <a:extLst>
                    <a:ext uri="{9D8B030D-6E8A-4147-A177-3AD203B41FA5}">
                      <a16:colId xmlns:a16="http://schemas.microsoft.com/office/drawing/2014/main" val="3234234609"/>
                    </a:ext>
                  </a:extLst>
                </a:gridCol>
                <a:gridCol w="2619435">
                  <a:extLst>
                    <a:ext uri="{9D8B030D-6E8A-4147-A177-3AD203B41FA5}">
                      <a16:colId xmlns:a16="http://schemas.microsoft.com/office/drawing/2014/main" val="575386"/>
                    </a:ext>
                  </a:extLst>
                </a:gridCol>
              </a:tblGrid>
              <a:tr h="346166">
                <a:tc gridSpan="3">
                  <a:txBody>
                    <a:bodyPr/>
                    <a:lstStyle/>
                    <a:p>
                      <a:r>
                        <a:rPr lang="ru-RU" dirty="0"/>
                        <a:t>Внутренние</a:t>
                      </a:r>
                      <a:r>
                        <a:rPr lang="ru-RU" baseline="0" dirty="0"/>
                        <a:t> документы ПСАД, утвержденные Правлением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997195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Дата утверждения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34659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Положение Исполнительного коллегиального органа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15.04.2022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13364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Положение Квалификационной комиссии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15.04.2022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31475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Положение Комитет Контроля качества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15.04.2022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68341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r>
                        <a:rPr lang="ru-RU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Положение Комитета по РОА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15.04.2022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99239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ru-RU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Положение Комитета ДМБУА ПСАД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01.11.2023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013969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r>
                        <a:rPr lang="ru-RU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Положение о Контролерах ВКК ПСАД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01.11.2022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469228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r>
                        <a:rPr lang="ru-RU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Положение о Правлении ПСАД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01.11.2022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727194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r>
                        <a:rPr lang="ru-RU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</a:t>
                      </a:r>
                      <a:r>
                        <a:rPr lang="ru-RU" dirty="0" smtClean="0"/>
                        <a:t>оложение </a:t>
                      </a:r>
                      <a:r>
                        <a:rPr lang="ru-RU" dirty="0"/>
                        <a:t>о проведении аттестации кандидатов в аудиторы квалификационной комиссией ПСАД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01.11.2022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972624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r>
                        <a:rPr lang="ru-RU" dirty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Порядок проведения ВКК ПСАД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01.11.2022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136402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r>
                        <a:rPr lang="ru-RU" dirty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Правила рассмотрения жалоб и обращений ПСАД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01.11.2022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389861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r>
                        <a:rPr lang="ru-RU" dirty="0"/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ПСАД к АО для ВКК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01.11. 2022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564760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r>
                        <a:rPr lang="ru-RU" dirty="0"/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Регламент работы Комитета по ВКК ПСАД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15.12.2022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907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640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4CF5B0-17B6-814A-0F69-4311304DA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7710"/>
          </a:xfrm>
        </p:spPr>
        <p:txBody>
          <a:bodyPr/>
          <a:lstStyle/>
          <a:p>
            <a:r>
              <a:rPr lang="ru-RU" dirty="0"/>
              <a:t>Разработка внутренних документов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463B89-C01D-1D1F-ADC5-DBD3B9927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4499"/>
            <a:ext cx="8596668" cy="4326863"/>
          </a:xfrm>
        </p:spPr>
        <p:txBody>
          <a:bodyPr/>
          <a:lstStyle/>
          <a:p>
            <a:pPr algn="just"/>
            <a:r>
              <a:rPr lang="ru-RU" dirty="0"/>
              <a:t>Внутренние документы ПСАД, утвержденные Правлением, разрабатывались в рамках соответствующих Рабочих групп, в составе порядка 20-25 человек, в том числе внешних (неаудиторских) и зарубежных экспертов; </a:t>
            </a:r>
          </a:p>
          <a:p>
            <a:pPr algn="just"/>
            <a:r>
              <a:rPr lang="ru-RU" dirty="0"/>
              <a:t>По всем внутренним документам была проведена экспертиза на соответствие Законодательству РК. В ходе разработки документов, также были даны регулятору предложения по внесению изменений в действующие НПА, в том числе и аудиторского законодательства;</a:t>
            </a:r>
          </a:p>
          <a:p>
            <a:pPr algn="just"/>
            <a:r>
              <a:rPr lang="ru-RU" dirty="0"/>
              <a:t>В настоящее время на рассмотрении Правления ПСАД находятся программы по каждой дисциплине при проведении аттестации кандидатов.</a:t>
            </a:r>
          </a:p>
        </p:txBody>
      </p:sp>
    </p:spTree>
    <p:extLst>
      <p:ext uri="{BB962C8B-B14F-4D97-AF65-F5344CB8AC3E}">
        <p14:creationId xmlns:p14="http://schemas.microsoft.com/office/powerpoint/2010/main" val="415734090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2985</TotalTime>
  <Words>2932</Words>
  <Application>Microsoft Office PowerPoint</Application>
  <PresentationFormat>Широкоэкранный</PresentationFormat>
  <Paragraphs>610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Times New Roman</vt:lpstr>
      <vt:lpstr>Trebuchet MS</vt:lpstr>
      <vt:lpstr>Wingdings 3</vt:lpstr>
      <vt:lpstr>Аспект</vt:lpstr>
      <vt:lpstr> «Профессиональный совет по аудиторской деятельности»</vt:lpstr>
      <vt:lpstr>Профессиональный совет по аудиторской деятельности (ПСАД)</vt:lpstr>
      <vt:lpstr>Презентация PowerPoint</vt:lpstr>
      <vt:lpstr>СТРУКТУРА</vt:lpstr>
      <vt:lpstr>Презентация PowerPoint</vt:lpstr>
      <vt:lpstr>Компетенция Правления</vt:lpstr>
      <vt:lpstr>Заседания Правления</vt:lpstr>
      <vt:lpstr>Презентация PowerPoint</vt:lpstr>
      <vt:lpstr>Разработка внутренних документов</vt:lpstr>
      <vt:lpstr>комитет по контролю качества</vt:lpstr>
      <vt:lpstr>Исключительная компетенция комитета по контролю качества</vt:lpstr>
      <vt:lpstr>Основные этапы внешнего контроля качества ПСАД. </vt:lpstr>
      <vt:lpstr>Презентация PowerPoint</vt:lpstr>
      <vt:lpstr>В 2022 году пять компаний получили оценки за пройденный внешний контроль качества. Оценки были выставлены на заседании комитета по контролю качества 23.12.2022г, согласованы на заседании Правления 29.12.2022г.    В 2023 году на текущую дату в комитет по контролю качества подали заявления на прохождение внешнего контроля качества 14 аудиторских компаний.  </vt:lpstr>
      <vt:lpstr>Квалификационная комиссия</vt:lpstr>
      <vt:lpstr>Презентация PowerPoint</vt:lpstr>
      <vt:lpstr>Презентация PowerPoint</vt:lpstr>
      <vt:lpstr>Презентация PowerPoint</vt:lpstr>
      <vt:lpstr>Презентация PowerPoint</vt:lpstr>
      <vt:lpstr>КОМИТЕТ  по рассмотрению обращений и апелляций</vt:lpstr>
      <vt:lpstr>ПОРЯДОК РАССМОТРЕНИЯ ОБРАЩЕНИЙ</vt:lpstr>
      <vt:lpstr>Презентация PowerPoint</vt:lpstr>
      <vt:lpstr>Презентация PowerPoint</vt:lpstr>
      <vt:lpstr>Комитет по методологии бухгалтерского учета и аудита</vt:lpstr>
      <vt:lpstr>Презентация PowerPoint</vt:lpstr>
      <vt:lpstr>Презентация PowerPoint</vt:lpstr>
      <vt:lpstr>Ревизионная комиссия</vt:lpstr>
      <vt:lpstr>Рабочие группы ПСАД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«Актуальные вопросы недобросовестной конкуренции в аудите в Республике Казахстан»</dc:title>
  <dc:creator>Пользователь</dc:creator>
  <cp:lastModifiedBy>Пользователь</cp:lastModifiedBy>
  <cp:revision>173</cp:revision>
  <cp:lastPrinted>2021-11-29T09:16:02Z</cp:lastPrinted>
  <dcterms:created xsi:type="dcterms:W3CDTF">2020-11-18T04:04:59Z</dcterms:created>
  <dcterms:modified xsi:type="dcterms:W3CDTF">2023-04-24T08:33:10Z</dcterms:modified>
</cp:coreProperties>
</file>